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57" r:id="rId4"/>
    <p:sldId id="258" r:id="rId5"/>
    <p:sldId id="262" r:id="rId6"/>
    <p:sldId id="271" r:id="rId7"/>
    <p:sldId id="272" r:id="rId8"/>
    <p:sldId id="264" r:id="rId9"/>
    <p:sldId id="287" r:id="rId10"/>
    <p:sldId id="288" r:id="rId11"/>
    <p:sldId id="265" r:id="rId12"/>
    <p:sldId id="266" r:id="rId13"/>
    <p:sldId id="267" r:id="rId14"/>
    <p:sldId id="273" r:id="rId15"/>
    <p:sldId id="281" r:id="rId16"/>
    <p:sldId id="269" r:id="rId17"/>
    <p:sldId id="277" r:id="rId18"/>
    <p:sldId id="278" r:id="rId19"/>
    <p:sldId id="279" r:id="rId20"/>
    <p:sldId id="270" r:id="rId21"/>
    <p:sldId id="280" r:id="rId22"/>
    <p:sldId id="282" r:id="rId23"/>
    <p:sldId id="283" r:id="rId24"/>
    <p:sldId id="274" r:id="rId25"/>
    <p:sldId id="284" r:id="rId26"/>
    <p:sldId id="285" r:id="rId27"/>
    <p:sldId id="286" r:id="rId28"/>
    <p:sldId id="275" r:id="rId29"/>
    <p:sldId id="276" r:id="rId30"/>
    <p:sldId id="289" r:id="rId31"/>
    <p:sldId id="290" r:id="rId32"/>
    <p:sldId id="291" r:id="rId33"/>
    <p:sldId id="292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8FB7C-2340-D947-9448-112B43A6EA24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1978D-77B4-4D45-8593-A9821AEF2C5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47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1978D-77B4-4D45-8593-A9821AEF2C5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586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FFDA2-C69E-BC4F-9675-3033FE30F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A21399-2C34-8848-A77A-2F944D2E9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E5BDD5-59D0-7846-8FC5-0F093FCC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DFDA1B-B0A8-8C4A-82FE-D1D3FDA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A8DB1A-1A53-7B4C-977E-E7A8AAB7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819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73218D-273F-F446-97CF-3366809D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E2AB9B-0B90-2347-9285-931EB032A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28482-061D-0D43-85D6-86F78F18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FECDB6-D90F-194E-8C48-191F507D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35D145-A5F6-5349-A639-D0790208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458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8B31F-5814-5741-B0D0-9D7589410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3F6F5-74F8-4248-825E-B8EC859DF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0CF118-4167-D240-9580-5A38D01D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70D6C6-A9A6-DA41-9728-07D67DBC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B8C587-7F16-0C46-9EEB-B7F04D6AF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09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D376C-C372-8B4E-8AF5-46EFCFE0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7E683A-CA1E-C246-A25B-C06D7CDDD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55B4FF-6167-DB4E-86D1-AA0548242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AC9E6D-C192-C049-B832-562D1B9B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9ED12-29CD-5B4E-A585-A595794E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726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2F737-FA71-CF42-82E5-3E43BBC2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133559-9D29-5B48-87C1-6FE1F2E7F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22A5CC-15E0-F247-91A3-00AFE17A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534995-7F5B-DF40-B544-92D55067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DD8F04-A043-2B49-B880-A700517E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24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09D1B-0A37-F041-8AB4-ABA36A72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B40A65-2DC4-E847-9FB2-88E756E86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CF5394-6942-C64A-9D2A-244713973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56F5CE-0D14-9041-8F54-0A90369B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5CE0FA-196B-CF42-9915-91477C03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6114E2-0B8A-1F40-9B1F-33A73DA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8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A163E-5F2F-1042-B4C4-7CFB1971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3C9BF-07EA-5347-B25E-903F473C5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25CD9A-1A8D-2A43-8F6E-C67510D3C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BC7FFA-9C93-0F4E-8413-38B1BD7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39B402-DB07-1A46-8320-62D65910C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24D179B-9839-9148-85D2-FFF83F34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0E50DD4-1C09-B542-B22E-1736823B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563710-5E01-7243-AA5E-5C89D796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723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CD1683-0AE1-A94A-8DD2-E89E10C7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94E8FF-6849-EB45-BE93-6C09E023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E8FC3B-950E-EE42-A43B-F4FF879C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35E0AB-CCD8-0544-8BA1-B2D35660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445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C88DC11-051D-D74B-9BC4-BF71619A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65D261-4BF8-2F44-98EF-FACCB075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61EF4-0685-794E-BC0D-C7893515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112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C07E1E-BAF8-3248-B4F1-2D9F8C3E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A09B9-82D9-F140-A729-B1291672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DD22CE-D1EF-D544-BAB2-839D2969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260978-D49A-904F-98C3-4F352A5D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36C1C1-277E-A448-9A16-9A63D8C5C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12B50D-A3E5-F54E-8E20-B26E77F7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359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872794-5BF6-BA43-8D32-7B44F64D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4F5493-4261-5041-A782-BC591B9C1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CC81B9-7C09-6F44-9F25-9733B658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3EEB-4CCF-E948-AFD2-B9C6ADBA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163490-9335-1747-B9F8-0522215A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2B7DD2-51B3-EA4B-80A7-D2E2CBAB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458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6B79EDA-6EA0-AA41-BCA8-FC94FA8A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16789-10AB-0146-8EF4-3A6F33124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DA3B3-36FA-5046-9E20-3493FD09A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7D36B-F47B-F94A-BBA6-EDD0286551ED}" type="datetimeFigureOut">
              <a:rPr kumimoji="1" lang="zh-CN" altLang="en-US" smtClean="0"/>
              <a:t>2018/10/17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74C6E3-27C9-CF43-967B-C21ED4C60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21AD8D-6B57-7542-9FF3-1F2D34DF7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2EA0B-AB05-2245-8765-739AED6EC0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510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905173-46CA-6D48-8D72-D7D50877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615" y="794116"/>
            <a:ext cx="9144000" cy="4410929"/>
          </a:xfrm>
        </p:spPr>
        <p:txBody>
          <a:bodyPr>
            <a:normAutofit/>
          </a:bodyPr>
          <a:lstStyle/>
          <a:p>
            <a:r>
              <a:rPr kumimoji="1" lang="en-US" altLang="zh-CN" sz="4800" dirty="0"/>
              <a:t>Chapter 7</a:t>
            </a:r>
            <a:br>
              <a:rPr kumimoji="1" lang="en-US" altLang="zh-CN" sz="4800" dirty="0"/>
            </a:br>
            <a:br>
              <a:rPr kumimoji="1" lang="en-US" altLang="zh-CN" dirty="0"/>
            </a:br>
            <a:r>
              <a:rPr kumimoji="1" lang="en-US" altLang="zh-CN" b="1" dirty="0"/>
              <a:t>Unsupervised Learning</a:t>
            </a:r>
            <a:br>
              <a:rPr kumimoji="1" lang="en-US" altLang="zh-CN" b="1" dirty="0"/>
            </a:br>
            <a:br>
              <a:rPr kumimoji="1" lang="en-US" altLang="zh-CN" b="1" dirty="0"/>
            </a:br>
            <a:r>
              <a:rPr kumimoji="1" lang="zh-CN" altLang="en-US" sz="3200" dirty="0"/>
              <a:t>姜修齐</a:t>
            </a:r>
          </a:p>
        </p:txBody>
      </p:sp>
    </p:spTree>
    <p:extLst>
      <p:ext uri="{BB962C8B-B14F-4D97-AF65-F5344CB8AC3E}">
        <p14:creationId xmlns:p14="http://schemas.microsoft.com/office/powerpoint/2010/main" val="153167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E53C93-5A93-E94D-B694-61B13EC0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K-Means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Problems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FFE3D1-E8EC-CD46-A108-B1D5B836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151" y="1937844"/>
            <a:ext cx="3556000" cy="266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E157C4-6360-B945-A0AA-C8684DA6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937844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4258D-BBC7-7C45-9028-5E30BBEF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基于连接的聚类方法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952D3C-9A82-EA42-860E-DA95FFBBC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层次聚类</a:t>
            </a:r>
            <a:r>
              <a:rPr kumimoji="1" lang="en-US" altLang="zh-CN" dirty="0"/>
              <a:t>HAC</a:t>
            </a:r>
          </a:p>
          <a:p>
            <a:pPr marL="0" indent="0">
              <a:buNone/>
            </a:pPr>
            <a:r>
              <a:rPr kumimoji="1" lang="zh-CN" altLang="en-US" dirty="0"/>
              <a:t>相关聚类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谱聚类</a:t>
            </a: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E0FF00-3A3A-DE4B-8878-9CB10043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807" y="1825625"/>
            <a:ext cx="7212724" cy="45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845E5B-1078-1844-AE97-93380E2F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基于密度的聚类方法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6269C3-5C3F-2645-8A19-73B34392D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不仅适用于凸数据集，对不规则分布的数据集也适用。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CLIQUE</a:t>
            </a:r>
          </a:p>
          <a:p>
            <a:pPr marL="0" indent="0">
              <a:buNone/>
            </a:pPr>
            <a:r>
              <a:rPr kumimoji="1" lang="en-US" altLang="zh-CN" dirty="0"/>
              <a:t>DBSCAN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68C5BE-C280-EB40-952F-CFBC71E1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875" y="2722399"/>
            <a:ext cx="5985861" cy="40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942EA-3021-2B44-B192-2B9E03A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基于模型</a:t>
            </a:r>
            <a:br>
              <a:rPr kumimoji="1" lang="en-US" altLang="zh-CN" dirty="0"/>
            </a:br>
            <a:r>
              <a:rPr kumimoji="1" lang="zh-CN" altLang="en-US" dirty="0"/>
              <a:t>的聚类方法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2F0C5C-A2DF-B347-BB14-84039A3A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655" y="28661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GMM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5C1267-D33B-874A-B21B-A7C782D6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275" y="365125"/>
            <a:ext cx="67437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D74789-C486-2F42-A6EC-1EE2A8EC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流形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1A0C4A-2C02-1142-8A97-CB081B86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63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/>
              <a:t>流形通常指数据空间中的数据密度较高的子空间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流形学习：发现数据分布中的显著结构，从而降低数据表达所需要的维度；流形学习也可以帮助将高维数据投影到二维或三维空间，进行数据可视化。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典型的流形学习方法包括</a:t>
            </a:r>
            <a:r>
              <a:rPr kumimoji="1" lang="en-US" altLang="zh-CN" dirty="0"/>
              <a:t>PCA,</a:t>
            </a:r>
            <a:r>
              <a:rPr kumimoji="1" lang="zh-CN" altLang="en-US" dirty="0"/>
              <a:t> </a:t>
            </a:r>
            <a:r>
              <a:rPr kumimoji="1" lang="en-US" altLang="zh-CN" dirty="0"/>
              <a:t>MDS</a:t>
            </a:r>
            <a:r>
              <a:rPr kumimoji="1" lang="zh-CN" altLang="en-US" dirty="0"/>
              <a:t>等线性方法以及</a:t>
            </a:r>
            <a:r>
              <a:rPr kumimoji="1" lang="en-US" altLang="zh-CN" dirty="0"/>
              <a:t>ISOMAP,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SOM,</a:t>
            </a:r>
            <a:r>
              <a:rPr kumimoji="1" lang="zh-CN" altLang="en-US" dirty="0"/>
              <a:t> </a:t>
            </a:r>
            <a:r>
              <a:rPr kumimoji="1" lang="en-US" altLang="zh-CN" dirty="0"/>
              <a:t>LLE,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t-SNE</a:t>
            </a:r>
            <a:r>
              <a:rPr kumimoji="1" lang="zh-CN" altLang="en-US" dirty="0"/>
              <a:t>等非线性方法。</a:t>
            </a:r>
          </a:p>
        </p:txBody>
      </p:sp>
    </p:spTree>
    <p:extLst>
      <p:ext uri="{BB962C8B-B14F-4D97-AF65-F5344CB8AC3E}">
        <p14:creationId xmlns:p14="http://schemas.microsoft.com/office/powerpoint/2010/main" val="366814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28181D0-B2B3-BD43-873F-5A48E6DB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51838"/>
            <a:ext cx="8460829" cy="62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1B25A-34D3-174D-9ADD-47C3836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主成分分析（</a:t>
            </a:r>
            <a:r>
              <a:rPr kumimoji="1" lang="en-US" altLang="zh-CN" dirty="0"/>
              <a:t>PCA</a:t>
            </a:r>
            <a:r>
              <a:rPr kumimoji="1" lang="zh-CN" altLang="en-US" dirty="0"/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28762D-66FA-1649-85B6-8606DB00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3702"/>
            <a:ext cx="5543770" cy="15240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35E588-64C7-2346-9E29-6C133CE7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6" y="1859265"/>
            <a:ext cx="6601203" cy="47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1B25A-34D3-174D-9ADD-47C3836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主成分分析（</a:t>
            </a:r>
            <a:r>
              <a:rPr kumimoji="1" lang="en-US" altLang="zh-CN" dirty="0"/>
              <a:t>PCA</a:t>
            </a:r>
            <a:r>
              <a:rPr kumimoji="1" lang="zh-CN" altLang="en-US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47CFE5-8D9C-9F43-ADDA-B1893CB3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10" y="1393598"/>
            <a:ext cx="7646780" cy="54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1B25A-34D3-174D-9ADD-47C3836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主成分分析（</a:t>
            </a:r>
            <a:r>
              <a:rPr kumimoji="1" lang="en-US" altLang="zh-CN" dirty="0"/>
              <a:t>PCA</a:t>
            </a:r>
            <a:r>
              <a:rPr kumimoji="1" lang="zh-CN" altLang="en-US" dirty="0"/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14B69A-4877-594C-B8CB-B98E6B7A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044" y="1379239"/>
            <a:ext cx="7837911" cy="54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2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1B25A-34D3-174D-9ADD-47C3836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主成分分析（</a:t>
            </a:r>
            <a:r>
              <a:rPr kumimoji="1" lang="en-US" altLang="zh-CN" dirty="0"/>
              <a:t>PCA</a:t>
            </a:r>
            <a:r>
              <a:rPr kumimoji="1" lang="zh-CN" altLang="en-US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A3C8E0-4676-634B-8330-110ED732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34" y="1421477"/>
            <a:ext cx="7855732" cy="54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2A59F3-B98C-3749-A01B-CA01CC94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非监督学习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FC894-D3A7-284F-8F60-972645282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020"/>
            <a:ext cx="10515600" cy="490833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不需要标记信息（</a:t>
            </a:r>
            <a:r>
              <a:rPr kumimoji="1" lang="en-US" altLang="zh-CN" dirty="0"/>
              <a:t>Label</a:t>
            </a:r>
            <a:r>
              <a:rPr kumimoji="1" lang="zh-CN" altLang="en-US" dirty="0"/>
              <a:t>），从数据中自动抽象出其内在结构的学习方法，是对数据隐藏结构的学习。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一些典型的无监督学习任务包括：数据聚类、特征抽取、数据可视化等。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意义：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大部分数据没有人为标注，需要通过无监督学习加以利用；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无监督学习可以对数据中的复杂信息进行分离，重要</a:t>
            </a:r>
            <a:r>
              <a:rPr kumimoji="1" lang="zh-CN" altLang="en-US" dirty="0">
                <a:solidFill>
                  <a:srgbClr val="FF0000"/>
                </a:solidFill>
              </a:rPr>
              <a:t>特征提取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无监督学习可以分析事物内在联系，包括</a:t>
            </a:r>
            <a:r>
              <a:rPr kumimoji="1" lang="zh-CN" altLang="en-US" dirty="0">
                <a:solidFill>
                  <a:srgbClr val="FF0000"/>
                </a:solidFill>
              </a:rPr>
              <a:t>因果性和相关性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无监督学习实现特征自动学习，发现显著特征；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为监督学习提供</a:t>
            </a:r>
            <a:r>
              <a:rPr kumimoji="1" lang="zh-CN" altLang="en-US" dirty="0">
                <a:solidFill>
                  <a:srgbClr val="FF0000"/>
                </a:solidFill>
              </a:rPr>
              <a:t>预训练</a:t>
            </a:r>
            <a:r>
              <a:rPr kumimoji="1" lang="zh-CN" altLang="en-US" dirty="0"/>
              <a:t>，减少训练难度；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不需要人为标注数据，可以随时学习新环境下的新知识，适应各种环境，自我驱动（</a:t>
            </a:r>
            <a:r>
              <a:rPr kumimoji="1" lang="en-US" altLang="zh-CN" dirty="0"/>
              <a:t>Meta-Learning</a:t>
            </a:r>
            <a:r>
              <a:rPr kumimoji="1" lang="zh-CN" altLang="en-US" dirty="0"/>
              <a:t>，</a:t>
            </a:r>
            <a:r>
              <a:rPr kumimoji="1" lang="zh-CN" altLang="en-US" dirty="0">
                <a:solidFill>
                  <a:srgbClr val="FF0000"/>
                </a:solidFill>
              </a:rPr>
              <a:t>元学习</a:t>
            </a:r>
            <a:r>
              <a:rPr kumimoji="1" lang="zh-CN" altLang="en-US" dirty="0"/>
              <a:t>）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305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F9EE8-CA65-5341-BB03-C5B5D447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多维标度（</a:t>
            </a:r>
            <a:r>
              <a:rPr kumimoji="1" lang="en-US" altLang="zh-CN" dirty="0"/>
              <a:t>MDS</a:t>
            </a:r>
            <a:r>
              <a:rPr kumimoji="1" lang="zh-CN" altLang="en-US" dirty="0"/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CED3C3-0A8E-BE4F-9089-92E4AFEB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545" y="365125"/>
            <a:ext cx="5551752" cy="18723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1B137-AE69-844F-A80C-6A5DB65E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6" y="2378438"/>
            <a:ext cx="5724196" cy="43306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2D6476-91D2-A44D-889B-81004A833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743" y="2378438"/>
            <a:ext cx="37465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41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5FD4B0C-A7FF-1F40-93E7-0D949035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66" y="156487"/>
            <a:ext cx="8547092" cy="62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C3AB3E-1B84-F34A-84E0-8DEEB9DB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37" y="376240"/>
            <a:ext cx="8599690" cy="61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2F01D5-AC34-D747-9B8C-0A3793AD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42" y="237099"/>
            <a:ext cx="8538860" cy="63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9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DCEDC6-184F-B24D-B759-6A468C94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98" y="0"/>
            <a:ext cx="9556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52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969341-336E-2741-B8D9-D686BE028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35" y="0"/>
            <a:ext cx="9306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62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ABE2A0-8B81-2846-99A8-78778331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91" y="0"/>
            <a:ext cx="9177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5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542B2C-CDAE-454E-8137-B5DF6F44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38" y="186769"/>
            <a:ext cx="9207276" cy="65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4FB178-17A9-E04B-9459-618500D5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图模型与无监督学习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373E0E-B161-A948-804B-ED81DB33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252" y="2395045"/>
            <a:ext cx="3022600" cy="3581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5C87E6-0599-E44A-892A-0C390E09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20" y="2077545"/>
            <a:ext cx="3175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1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90C4D7-5CD5-654E-9AA1-0938B642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神经模型与无监督学习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F21A65-C24F-A54C-9A6D-FA95AA2E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84" y="1411885"/>
            <a:ext cx="8257831" cy="54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7E123-E28C-4E4C-BB3B-920C2971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聚类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D8965E-DC6C-8640-9781-EA76F60AC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95" y="1513490"/>
            <a:ext cx="5489028" cy="467398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目的是将数据空间划分成若干子区域，使得每个子区域中的数据具有更强的内聚性，不同子区域之间具有明显的分离性。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意义：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利于理解数据性质，选择具体的学习方法，细致建模；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化简任务，分而治之，利用简单的先验概率</a:t>
            </a:r>
            <a:r>
              <a:rPr kumimoji="1" lang="en-US" altLang="zh-CN" dirty="0"/>
              <a:t>p(c)</a:t>
            </a:r>
            <a:r>
              <a:rPr kumimoji="1" lang="zh-CN" altLang="en-US" dirty="0"/>
              <a:t>和条件概率</a:t>
            </a:r>
            <a:r>
              <a:rPr kumimoji="1" lang="en-US" altLang="zh-CN" dirty="0"/>
              <a:t>p(</a:t>
            </a:r>
            <a:r>
              <a:rPr kumimoji="1" lang="en-US" altLang="zh-CN" dirty="0" err="1"/>
              <a:t>x|c</a:t>
            </a:r>
            <a:r>
              <a:rPr kumimoji="1" lang="en-US" altLang="zh-CN" dirty="0"/>
              <a:t>)</a:t>
            </a:r>
            <a:r>
              <a:rPr kumimoji="1" lang="zh-CN" altLang="en-US" dirty="0"/>
              <a:t>生成复杂的边缘概率</a:t>
            </a:r>
            <a:r>
              <a:rPr kumimoji="1" lang="en-US" altLang="zh-CN" dirty="0"/>
              <a:t>p(x)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聚类亦是一种简单的因子分析方法，通过聚类得到的</a:t>
            </a:r>
            <a:r>
              <a:rPr kumimoji="1" lang="en-US" altLang="zh-CN" dirty="0"/>
              <a:t>c</a:t>
            </a:r>
            <a:r>
              <a:rPr kumimoji="1" lang="zh-CN" altLang="en-US" dirty="0"/>
              <a:t>可看作</a:t>
            </a:r>
            <a:r>
              <a:rPr kumimoji="1" lang="en-US" altLang="zh-CN" dirty="0"/>
              <a:t>x</a:t>
            </a:r>
            <a:r>
              <a:rPr kumimoji="1" lang="zh-CN" altLang="en-US" dirty="0"/>
              <a:t>的隐变量，决定了</a:t>
            </a:r>
            <a:r>
              <a:rPr kumimoji="1" lang="en-US" altLang="zh-CN" dirty="0"/>
              <a:t>x</a:t>
            </a:r>
            <a:r>
              <a:rPr kumimoji="1" lang="zh-CN" altLang="en-US" dirty="0"/>
              <a:t>的分布情况。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42E699-393E-9E48-990C-DBC7B4271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254" y="1513490"/>
            <a:ext cx="4997729" cy="40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5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A461A38-7EBC-F241-A253-163BC6E0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07" y="0"/>
            <a:ext cx="939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3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001F90-CA3F-C34B-8AF6-AC9F7729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33" y="0"/>
            <a:ext cx="994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22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BD0B45-017B-854B-9D08-8D001FDCF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9" y="1493827"/>
            <a:ext cx="8618483" cy="5182869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4E5CCCA-B0AD-D741-B07E-EA770192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De-noising Auto-Encoder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351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E92D51-BB0E-AB47-B079-77F41F50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888" y="0"/>
            <a:ext cx="9324224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3EC54F-C6CA-0A40-89E3-4CBB281B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90" y="2896636"/>
            <a:ext cx="4540689" cy="38759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42DC4-410E-1944-A44C-453BEA372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90" y="2054616"/>
            <a:ext cx="4490224" cy="45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D74789-C486-2F42-A6EC-1EE2A8EC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流形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1A0C4A-2C02-1142-8A97-CB081B86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1275" cy="378689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流形指</a:t>
            </a:r>
            <a:r>
              <a:rPr kumimoji="1" lang="zh-CN" altLang="en-US" dirty="0">
                <a:solidFill>
                  <a:srgbClr val="FF0000"/>
                </a:solidFill>
              </a:rPr>
              <a:t>局部具有欧几里得空间性质</a:t>
            </a:r>
            <a:r>
              <a:rPr kumimoji="1" lang="zh-CN" altLang="en-US" dirty="0"/>
              <a:t>的空间，在机器学习中通常指数据空间中的数据密度较高的子空间。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流形学习：发现数据分布中的显著结构，从而降低数据表达所需要的</a:t>
            </a:r>
            <a:r>
              <a:rPr kumimoji="1" lang="zh-CN" altLang="en-US" dirty="0">
                <a:solidFill>
                  <a:srgbClr val="FF0000"/>
                </a:solidFill>
              </a:rPr>
              <a:t>维度</a:t>
            </a:r>
            <a:r>
              <a:rPr kumimoji="1" lang="zh-CN" altLang="en-US" dirty="0"/>
              <a:t>，从而提高学习能力，避免过拟合和欠拟合；流形学习也可以帮助将高维数据投影到二维或三维空间，进行数据</a:t>
            </a:r>
            <a:r>
              <a:rPr kumimoji="1" lang="zh-CN" altLang="en-US" dirty="0">
                <a:solidFill>
                  <a:srgbClr val="FF0000"/>
                </a:solidFill>
              </a:rPr>
              <a:t>可视化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dirty="0"/>
              <a:t>典型的流形学习方法包括</a:t>
            </a:r>
            <a:r>
              <a:rPr kumimoji="1" lang="en-US" altLang="zh-CN" dirty="0"/>
              <a:t>PCA,</a:t>
            </a:r>
            <a:r>
              <a:rPr kumimoji="1" lang="zh-CN" altLang="en-US" dirty="0"/>
              <a:t> </a:t>
            </a:r>
            <a:r>
              <a:rPr kumimoji="1" lang="en-US" altLang="zh-CN" dirty="0"/>
              <a:t>MDS</a:t>
            </a:r>
            <a:r>
              <a:rPr kumimoji="1" lang="zh-CN" altLang="en-US" dirty="0"/>
              <a:t>等线性方法以及</a:t>
            </a:r>
            <a:r>
              <a:rPr kumimoji="1" lang="en-US" altLang="zh-CN" dirty="0"/>
              <a:t>ISOMAP,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SOM,</a:t>
            </a:r>
            <a:r>
              <a:rPr kumimoji="1" lang="zh-CN" altLang="en-US" dirty="0"/>
              <a:t> </a:t>
            </a:r>
            <a:r>
              <a:rPr kumimoji="1" lang="en-US" altLang="zh-CN" dirty="0"/>
              <a:t>LLE,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t-SNE</a:t>
            </a:r>
            <a:r>
              <a:rPr kumimoji="1" lang="zh-CN" altLang="en-US" dirty="0"/>
              <a:t>等非线性方法。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A1097D-23EC-5945-9CA8-427C6C11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475" y="1690688"/>
            <a:ext cx="4238498" cy="35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0EDB10-DFBF-744E-A765-0011D753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71120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dirty="0"/>
              <a:t>聚类和流形学习可以统一到因子</a:t>
            </a:r>
            <a:r>
              <a:rPr kumimoji="1" lang="en-US" altLang="zh-CN" dirty="0"/>
              <a:t>(Factor)</a:t>
            </a:r>
            <a:r>
              <a:rPr kumimoji="1" lang="zh-CN" altLang="en-US" dirty="0"/>
              <a:t>分析任务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因子分析任务的两个框架：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   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          概率图模型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因子对应概率图模型中的隐变量，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对因子的推理过程就是因子分析的过程</a:t>
            </a:r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1BD8E3-08B2-B442-AC13-D1DDBF77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1" y="1180419"/>
            <a:ext cx="4565884" cy="53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1E2145-49B4-B848-8BE3-8FF9E060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dirty="0"/>
              <a:t>神经模型（表示学习）：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[</a:t>
            </a:r>
            <a:r>
              <a:rPr kumimoji="1" lang="zh-CN" altLang="en-US" dirty="0"/>
              <a:t>在前面第三章涉及到过，基于记忆的神经模型</a:t>
            </a:r>
            <a:r>
              <a:rPr kumimoji="1" lang="en-US" altLang="zh-CN" dirty="0"/>
              <a:t>]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基于距离度量的简单学习模型，如</a:t>
            </a:r>
            <a:r>
              <a:rPr kumimoji="1" lang="en-US" altLang="zh-CN" dirty="0"/>
              <a:t>SOM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基于最大似然的隐变量模型，如</a:t>
            </a:r>
            <a:r>
              <a:rPr kumimoji="1" lang="en-US" altLang="zh-CN" dirty="0"/>
              <a:t>Hopfield</a:t>
            </a:r>
            <a:r>
              <a:rPr kumimoji="1" lang="zh-CN" altLang="en-US" dirty="0"/>
              <a:t>模型和</a:t>
            </a:r>
            <a:r>
              <a:rPr kumimoji="1" lang="en-US" altLang="zh-CN" dirty="0"/>
              <a:t>RBM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基于非线性数据恢复的模型，如</a:t>
            </a:r>
            <a:r>
              <a:rPr kumimoji="1" lang="en-US" altLang="zh-CN" dirty="0"/>
              <a:t>Auto-Encoder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通用框架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具体框架</a:t>
            </a:r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360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7E123-E28C-4E4C-BB3B-920C2971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聚类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D8965E-DC6C-8640-9781-EA76F60AC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基于划分的聚类：将数据空间划分成多个子区域，每个子区域由一个重心向量代表，又叫重心聚类法，如</a:t>
            </a:r>
            <a:r>
              <a:rPr kumimoji="1" lang="en-US" altLang="zh-CN" dirty="0"/>
              <a:t>K-Means</a:t>
            </a:r>
          </a:p>
          <a:p>
            <a:pPr marL="0" indent="0">
              <a:buNone/>
            </a:pPr>
            <a:r>
              <a:rPr kumimoji="1" lang="zh-CN" altLang="en-US" dirty="0"/>
              <a:t>基于连接的聚类：依数据样本之间的连接关系进行聚类，需要度量</a:t>
            </a:r>
            <a:r>
              <a:rPr kumimoji="1" lang="zh-CN" altLang="en-US" dirty="0">
                <a:solidFill>
                  <a:srgbClr val="FF0000"/>
                </a:solidFill>
              </a:rPr>
              <a:t>相关性、相似性或距离</a:t>
            </a:r>
            <a:r>
              <a:rPr kumimoji="1" lang="zh-CN" altLang="en-US" dirty="0"/>
              <a:t>等，不一定需要实际坐标，尤适用于无法对样本进行有效向量表达的任务，如层次聚类、相关聚类、谱聚类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基于密度的聚类：依数据分布的密度聚类，如</a:t>
            </a:r>
            <a:r>
              <a:rPr kumimoji="1" lang="en-US" altLang="zh-CN" dirty="0"/>
              <a:t>DBSCAN</a:t>
            </a:r>
          </a:p>
          <a:p>
            <a:pPr marL="0" indent="0">
              <a:buNone/>
            </a:pPr>
            <a:r>
              <a:rPr kumimoji="1" lang="zh-CN" altLang="en-US" dirty="0"/>
              <a:t>基于模型的聚类：对每类数据假设一个模型分布，通过模型参数的优化使得对数据的表达能力最大化，如</a:t>
            </a:r>
            <a:r>
              <a:rPr kumimoji="1" lang="en-US" altLang="zh-CN" dirty="0"/>
              <a:t>GMM</a:t>
            </a:r>
            <a:r>
              <a:rPr kumimoji="1" lang="zh-CN" altLang="en-US" dirty="0"/>
              <a:t>模型（假设每个聚类子集符合高斯分布）</a:t>
            </a:r>
          </a:p>
        </p:txBody>
      </p:sp>
    </p:spTree>
    <p:extLst>
      <p:ext uri="{BB962C8B-B14F-4D97-AF65-F5344CB8AC3E}">
        <p14:creationId xmlns:p14="http://schemas.microsoft.com/office/powerpoint/2010/main" val="208267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E53C93-5A93-E94D-B694-61B13EC0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基于划分的聚类方法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0F01E9-C42C-174E-94DD-E03CBBE1D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K-Means</a:t>
            </a:r>
          </a:p>
          <a:p>
            <a:pPr marL="0" indent="0">
              <a:buNone/>
            </a:pPr>
            <a:r>
              <a:rPr kumimoji="1" lang="en-US" altLang="zh-CN" dirty="0"/>
              <a:t>K-Medoids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36B640-F560-4B47-8D67-C84FE4FCD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51" y="1488992"/>
            <a:ext cx="6800194" cy="51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E53C93-5A93-E94D-B694-61B13EC0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K-Means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CEFB28-7357-5249-8C2A-379F58C3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420" y="1794063"/>
            <a:ext cx="3556000" cy="266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303635-6680-B54E-A0F2-73637B6F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46" y="1794063"/>
            <a:ext cx="3556000" cy="2667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202887-8403-FE41-914C-F33DF7A48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912" y="1794063"/>
            <a:ext cx="3556000" cy="2667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16C057-036B-BD45-BF98-605C78D97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078" y="1794063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8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831</Words>
  <Application>Microsoft Macintosh PowerPoint</Application>
  <PresentationFormat>宽屏</PresentationFormat>
  <Paragraphs>79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7" baseType="lpstr">
      <vt:lpstr>等线</vt:lpstr>
      <vt:lpstr>等线 Light</vt:lpstr>
      <vt:lpstr>Arial</vt:lpstr>
      <vt:lpstr>Office 主题​​</vt:lpstr>
      <vt:lpstr>Chapter 7  Unsupervised Learning  姜修齐</vt:lpstr>
      <vt:lpstr>非监督学习</vt:lpstr>
      <vt:lpstr>聚类</vt:lpstr>
      <vt:lpstr>流形</vt:lpstr>
      <vt:lpstr>PowerPoint 演示文稿</vt:lpstr>
      <vt:lpstr>PowerPoint 演示文稿</vt:lpstr>
      <vt:lpstr>聚类</vt:lpstr>
      <vt:lpstr>基于划分的聚类方法</vt:lpstr>
      <vt:lpstr>K-Means</vt:lpstr>
      <vt:lpstr>K-Means Problems</vt:lpstr>
      <vt:lpstr>基于连接的聚类方法</vt:lpstr>
      <vt:lpstr>基于密度的聚类方法</vt:lpstr>
      <vt:lpstr>基于模型 的聚类方法</vt:lpstr>
      <vt:lpstr>流形</vt:lpstr>
      <vt:lpstr>PowerPoint 演示文稿</vt:lpstr>
      <vt:lpstr>主成分分析（PCA）</vt:lpstr>
      <vt:lpstr>主成分分析（PCA）</vt:lpstr>
      <vt:lpstr>主成分分析（PCA）</vt:lpstr>
      <vt:lpstr>主成分分析（PCA）</vt:lpstr>
      <vt:lpstr>多维标度（MDS）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图模型与无监督学习</vt:lpstr>
      <vt:lpstr>神经模型与无监督学习</vt:lpstr>
      <vt:lpstr>PowerPoint 演示文稿</vt:lpstr>
      <vt:lpstr>PowerPoint 演示文稿</vt:lpstr>
      <vt:lpstr>De-noising Auto-Encoder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 Unsupervised Learning</dc:title>
  <dc:creator>xiuqi6666@gmail.com</dc:creator>
  <cp:lastModifiedBy>Microsoft Office User</cp:lastModifiedBy>
  <cp:revision>54</cp:revision>
  <dcterms:created xsi:type="dcterms:W3CDTF">2018-10-08T10:29:15Z</dcterms:created>
  <dcterms:modified xsi:type="dcterms:W3CDTF">2018-10-17T11:50:33Z</dcterms:modified>
</cp:coreProperties>
</file>