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2" r:id="rId4"/>
    <p:sldId id="263" r:id="rId5"/>
    <p:sldId id="264" r:id="rId6"/>
    <p:sldId id="271" r:id="rId7"/>
    <p:sldId id="265" r:id="rId8"/>
    <p:sldId id="272" r:id="rId9"/>
    <p:sldId id="266" r:id="rId10"/>
    <p:sldId id="276" r:id="rId11"/>
    <p:sldId id="277" r:id="rId12"/>
    <p:sldId id="270" r:id="rId13"/>
    <p:sldId id="267" r:id="rId14"/>
    <p:sldId id="274" r:id="rId15"/>
    <p:sldId id="273" r:id="rId16"/>
    <p:sldId id="268" r:id="rId17"/>
    <p:sldId id="269" r:id="rId18"/>
    <p:sldId id="27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1"/>
    <p:restoredTop sz="94686"/>
  </p:normalViewPr>
  <p:slideViewPr>
    <p:cSldViewPr snapToGrid="0" snapToObjects="1">
      <p:cViewPr varScale="1">
        <p:scale>
          <a:sx n="116" d="100"/>
          <a:sy n="116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8FB7C-2340-D947-9448-112B43A6EA24}" type="datetimeFigureOut">
              <a:rPr kumimoji="1" lang="zh-CN" altLang="en-US" smtClean="0"/>
              <a:t>2018/10/17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1978D-77B4-4D45-8593-A9821AEF2C5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5479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BFFDA2-C69E-BC4F-9675-3033FE30F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7A21399-2C34-8848-A77A-2F944D2E9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E5BDD5-59D0-7846-8FC5-0F093FCC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D36B-F47B-F94A-BBA6-EDD0286551ED}" type="datetimeFigureOut">
              <a:rPr kumimoji="1" lang="zh-CN" altLang="en-US" smtClean="0"/>
              <a:t>2018/10/17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DFDA1B-B0A8-8C4A-82FE-D1D3FDA49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A8DB1A-1A53-7B4C-977E-E7A8AAB7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EA0B-AB05-2245-8765-739AED6EC0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819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3218D-273F-F446-97CF-3366809DC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E2AB9B-0B90-2347-9285-931EB032A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D28482-061D-0D43-85D6-86F78F18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D36B-F47B-F94A-BBA6-EDD0286551ED}" type="datetimeFigureOut">
              <a:rPr kumimoji="1" lang="zh-CN" altLang="en-US" smtClean="0"/>
              <a:t>2018/10/17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FECDB6-D90F-194E-8C48-191F507DB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35D145-A5F6-5349-A639-D0790208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EA0B-AB05-2245-8765-739AED6EC0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458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028B31F-5814-5741-B0D0-9D7589410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F3F6F5-74F8-4248-825E-B8EC859DF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0CF118-4167-D240-9580-5A38D01D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D36B-F47B-F94A-BBA6-EDD0286551ED}" type="datetimeFigureOut">
              <a:rPr kumimoji="1" lang="zh-CN" altLang="en-US" smtClean="0"/>
              <a:t>2018/10/17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70D6C6-A9A6-DA41-9728-07D67DBC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B8C587-7F16-0C46-9EEB-B7F04D6A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EA0B-AB05-2245-8765-739AED6EC0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093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9D376C-C372-8B4E-8AF5-46EFCFE0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7E683A-CA1E-C246-A25B-C06D7CDDD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55B4FF-6167-DB4E-86D1-AA054824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D36B-F47B-F94A-BBA6-EDD0286551ED}" type="datetimeFigureOut">
              <a:rPr kumimoji="1" lang="zh-CN" altLang="en-US" smtClean="0"/>
              <a:t>2018/10/17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AC9E6D-C192-C049-B832-562D1B9B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49ED12-29CD-5B4E-A585-A595794E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EA0B-AB05-2245-8765-739AED6EC0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2726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62F737-FA71-CF42-82E5-3E43BBC25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133559-9D29-5B48-87C1-6FE1F2E7F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22A5CC-15E0-F247-91A3-00AFE17A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D36B-F47B-F94A-BBA6-EDD0286551ED}" type="datetimeFigureOut">
              <a:rPr kumimoji="1" lang="zh-CN" altLang="en-US" smtClean="0"/>
              <a:t>2018/10/17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534995-7F5B-DF40-B544-92D550678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DD8F04-A043-2B49-B880-A700517E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EA0B-AB05-2245-8765-739AED6EC0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246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209D1B-0A37-F041-8AB4-ABA36A72F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B40A65-2DC4-E847-9FB2-88E756E86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6CF5394-6942-C64A-9D2A-244713973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56F5CE-0D14-9041-8F54-0A90369B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D36B-F47B-F94A-BBA6-EDD0286551ED}" type="datetimeFigureOut">
              <a:rPr kumimoji="1" lang="zh-CN" altLang="en-US" smtClean="0"/>
              <a:t>2018/10/17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5CE0FA-196B-CF42-9915-91477C03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6114E2-0B8A-1F40-9B1F-33A73DA1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EA0B-AB05-2245-8765-739AED6EC0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8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DA163E-5F2F-1042-B4C4-7CFB1971D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E3C9BF-07EA-5347-B25E-903F473C5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C25CD9A-1A8D-2A43-8F6E-C67510D3C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DBC7FFA-9C93-0F4E-8413-38B1BD7FE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239B402-DB07-1A46-8320-62D65910C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24D179B-9839-9148-85D2-FFF83F34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D36B-F47B-F94A-BBA6-EDD0286551ED}" type="datetimeFigureOut">
              <a:rPr kumimoji="1" lang="zh-CN" altLang="en-US" smtClean="0"/>
              <a:t>2018/10/17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E50DD4-1C09-B542-B22E-1736823B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1563710-5E01-7243-AA5E-5C89D796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EA0B-AB05-2245-8765-739AED6EC0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723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CD1683-0AE1-A94A-8DD2-E89E10C7B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94E8FF-6849-EB45-BE93-6C09E023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D36B-F47B-F94A-BBA6-EDD0286551ED}" type="datetimeFigureOut">
              <a:rPr kumimoji="1" lang="zh-CN" altLang="en-US" smtClean="0"/>
              <a:t>2018/10/17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DE8FC3B-950E-EE42-A43B-F4FF879C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35E0AB-CCD8-0544-8BA1-B2D35660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EA0B-AB05-2245-8765-739AED6EC0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445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C88DC11-051D-D74B-9BC4-BF71619AA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D36B-F47B-F94A-BBA6-EDD0286551ED}" type="datetimeFigureOut">
              <a:rPr kumimoji="1" lang="zh-CN" altLang="en-US" smtClean="0"/>
              <a:t>2018/10/17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65D261-4BF8-2F44-98EF-FACCB075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561EF4-0685-794E-BC0D-C7893515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EA0B-AB05-2245-8765-739AED6EC0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511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C07E1E-BAF8-3248-B4F1-2D9F8C3E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0A09B9-82D9-F140-A729-B1291672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DD22CE-D1EF-D544-BAB2-839D2969B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260978-D49A-904F-98C3-4F352A5D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D36B-F47B-F94A-BBA6-EDD0286551ED}" type="datetimeFigureOut">
              <a:rPr kumimoji="1" lang="zh-CN" altLang="en-US" smtClean="0"/>
              <a:t>2018/10/17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36C1C1-277E-A448-9A16-9A63D8C5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12B50D-A3E5-F54E-8E20-B26E77F72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EA0B-AB05-2245-8765-739AED6EC0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359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72794-5BF6-BA43-8D32-7B44F64D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4F5493-4261-5041-A782-BC591B9C1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CC81B9-7C09-6F44-9F25-9733B658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223EEB-4CCF-E948-AFD2-B9C6ADBA1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D36B-F47B-F94A-BBA6-EDD0286551ED}" type="datetimeFigureOut">
              <a:rPr kumimoji="1" lang="zh-CN" altLang="en-US" smtClean="0"/>
              <a:t>2018/10/17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163490-9335-1747-B9F8-0522215A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2B7DD2-51B3-EA4B-80A7-D2E2CBAB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EA0B-AB05-2245-8765-739AED6EC0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458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6B79EDA-6EA0-AA41-BCA8-FC94FA8A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816789-10AB-0146-8EF4-3A6F33124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8DA3B3-36FA-5046-9E20-3493FD09A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7D36B-F47B-F94A-BBA6-EDD0286551ED}" type="datetimeFigureOut">
              <a:rPr kumimoji="1" lang="zh-CN" altLang="en-US" smtClean="0"/>
              <a:t>2018/10/17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74C6E3-27C9-CF43-967B-C21ED4C60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21AD8D-6B57-7542-9FF3-1F2D34DF7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2EA0B-AB05-2245-8765-739AED6EC0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510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905173-46CA-6D48-8D72-D7D50877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446" y="1314027"/>
            <a:ext cx="9144000" cy="4062203"/>
          </a:xfrm>
        </p:spPr>
        <p:txBody>
          <a:bodyPr>
            <a:normAutofit/>
          </a:bodyPr>
          <a:lstStyle/>
          <a:p>
            <a:r>
              <a:rPr kumimoji="1" lang="en-US" altLang="zh-CN" sz="4800" dirty="0"/>
              <a:t>Chapter 9</a:t>
            </a:r>
            <a:br>
              <a:rPr kumimoji="1" lang="en-US" altLang="zh-CN" sz="4800" dirty="0"/>
            </a:br>
            <a:br>
              <a:rPr kumimoji="1" lang="en-US" altLang="zh-CN" dirty="0"/>
            </a:br>
            <a:r>
              <a:rPr kumimoji="1" lang="en-US" altLang="zh-CN" b="1" dirty="0"/>
              <a:t>Evolutionary Learning</a:t>
            </a:r>
            <a:br>
              <a:rPr kumimoji="1" lang="en-US" altLang="zh-CN" b="1" dirty="0"/>
            </a:br>
            <a:br>
              <a:rPr kumimoji="1" lang="en-US" altLang="zh-CN" b="1" dirty="0"/>
            </a:br>
            <a:r>
              <a:rPr kumimoji="1" lang="zh-CN" altLang="en-US" sz="3200" dirty="0"/>
              <a:t>姜修齐</a:t>
            </a:r>
          </a:p>
        </p:txBody>
      </p:sp>
    </p:spTree>
    <p:extLst>
      <p:ext uri="{BB962C8B-B14F-4D97-AF65-F5344CB8AC3E}">
        <p14:creationId xmlns:p14="http://schemas.microsoft.com/office/powerpoint/2010/main" val="1531674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CD57EEE-650C-2245-A2AC-96C2EDE6F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1" y="220338"/>
            <a:ext cx="2931321" cy="25118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1AE4DF-1C29-A846-8131-357D3770C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855" y="0"/>
            <a:ext cx="8931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14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52C7DFD-11EF-A340-A145-05C7136EB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33" y="0"/>
            <a:ext cx="1021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78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A35FD8-6552-0F47-8B58-72411A53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Microbial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GA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19612-AA9C-1849-8C16-66686691D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6478"/>
            <a:ext cx="2942293" cy="3338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2000" dirty="0"/>
              <a:t>如何有效保留已经很好的父母（</a:t>
            </a:r>
            <a:r>
              <a:rPr kumimoji="1" lang="en-US" altLang="zh-CN" sz="2000" dirty="0">
                <a:solidFill>
                  <a:srgbClr val="FF0000"/>
                </a:solidFill>
              </a:rPr>
              <a:t>Elitism</a:t>
            </a:r>
            <a:r>
              <a:rPr kumimoji="1" lang="zh-CN" altLang="en-US" sz="2000" dirty="0"/>
              <a:t>），让好的结果在遗传时不会消失。相当于固定最好的结果。</a:t>
            </a:r>
            <a:endParaRPr kumimoji="1" lang="en-US" altLang="zh-CN" sz="2000" dirty="0"/>
          </a:p>
          <a:p>
            <a:pPr marL="0" indent="0">
              <a:buNone/>
            </a:pPr>
            <a:endParaRPr kumimoji="1" lang="en-US" altLang="zh-CN" sz="2000" dirty="0"/>
          </a:p>
          <a:p>
            <a:pPr marL="0" indent="0">
              <a:buNone/>
            </a:pPr>
            <a:r>
              <a:rPr kumimoji="1" lang="zh-CN" altLang="en-US" sz="2000" dirty="0"/>
              <a:t>在袋子里抽两个球，对比两个球的大小，把大的球放回袋子里，把小的改进一下再放回去。</a:t>
            </a:r>
            <a:endParaRPr kumimoji="1" lang="en-US" altLang="zh-CN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BD3437-7795-2D41-96C4-7B1C79145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524" y="880762"/>
            <a:ext cx="7944783" cy="508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78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0F9861-6412-F342-89CC-B57E3FE7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进化策略</a:t>
            </a:r>
            <a:r>
              <a:rPr kumimoji="1" lang="en-US" altLang="zh-CN" dirty="0"/>
              <a:t>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DBFA50-A78C-3345-BF45-EF06F2A3F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CN" altLang="en-US" dirty="0"/>
              <a:t>进化策略</a:t>
            </a:r>
            <a:r>
              <a:rPr kumimoji="1" lang="en-US" altLang="zh-CN" dirty="0"/>
              <a:t>ES</a:t>
            </a:r>
            <a:r>
              <a:rPr kumimoji="1" lang="zh-CN" altLang="en-US" dirty="0"/>
              <a:t>：</a:t>
            </a:r>
            <a:endParaRPr kumimoji="1" lang="en-US" altLang="zh-CN" dirty="0"/>
          </a:p>
          <a:p>
            <a:pPr marL="0" indent="0">
              <a:buNone/>
            </a:pPr>
            <a:r>
              <a:rPr lang="zh-CN" altLang="en-US" dirty="0"/>
              <a:t>一般采用浮点数编码，主要演化工具为变异。在进化策略中，可以有两种遗传性系被继承给后代，一种是记录所有位置的均值，一种是记录这个均值的变异强度</a:t>
            </a:r>
            <a:r>
              <a:rPr kumimoji="1" lang="zh-CN" altLang="en-US" dirty="0"/>
              <a:t>。实际操作中，</a:t>
            </a:r>
            <a:r>
              <a:rPr lang="en-US" altLang="zh-CN" dirty="0"/>
              <a:t>ES DNA </a:t>
            </a:r>
            <a:r>
              <a:rPr lang="zh-CN" altLang="en-US" dirty="0"/>
              <a:t>形式分两种，一个 </a:t>
            </a:r>
            <a:r>
              <a:rPr lang="en-US" altLang="zh-CN" dirty="0"/>
              <a:t>DNA </a:t>
            </a:r>
            <a:r>
              <a:rPr lang="zh-CN" altLang="en-US" dirty="0"/>
              <a:t>是控制数值的，第二个 </a:t>
            </a:r>
            <a:r>
              <a:rPr lang="en-US" altLang="zh-CN" dirty="0"/>
              <a:t>DNA </a:t>
            </a:r>
            <a:r>
              <a:rPr lang="zh-CN" altLang="en-US" dirty="0"/>
              <a:t>控制这个数值的变异强度。</a:t>
            </a:r>
            <a:endParaRPr lang="en-US" altLang="zh-CN" dirty="0"/>
          </a:p>
          <a:p>
            <a:pPr marL="0" indent="0">
              <a:buNone/>
            </a:pPr>
            <a:r>
              <a:rPr kumimoji="1" lang="en-US" altLang="zh-CN" dirty="0"/>
              <a:t>(1+1)-ES</a:t>
            </a:r>
            <a:r>
              <a:rPr kumimoji="1" lang="zh-CN" altLang="en-US" dirty="0"/>
              <a:t>：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“</a:t>
            </a:r>
            <a:r>
              <a:rPr kumimoji="1" lang="en-US" altLang="zh-CN" dirty="0"/>
              <a:t>+</a:t>
            </a:r>
            <a:r>
              <a:rPr kumimoji="1" lang="zh-CN" altLang="en-US" dirty="0"/>
              <a:t>”表示父辈和子辈混合起来适者生存，“</a:t>
            </a:r>
            <a:r>
              <a:rPr kumimoji="1" lang="en-US" altLang="zh-CN" dirty="0"/>
              <a:t>,</a:t>
            </a:r>
            <a:r>
              <a:rPr kumimoji="1" lang="zh-CN" altLang="en-US" dirty="0"/>
              <a:t>”表示只对子辈进行适者生存。</a:t>
            </a:r>
            <a:r>
              <a:rPr kumimoji="1" lang="en-US" altLang="zh-CN" dirty="0"/>
              <a:t> (1+1)-ES</a:t>
            </a:r>
            <a:r>
              <a:rPr kumimoji="1" lang="zh-CN" altLang="en-US" dirty="0"/>
              <a:t>在种群中只保留一个个体作为父个体，对父个体执行变异，然后将父子个体进行对比，保留更好的那个。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342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0F9861-6412-F342-89CC-B57E3FE7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(1+1)-ES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918FC6-6850-1748-BFF8-B33EFDFDC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702" y="144237"/>
            <a:ext cx="2571844" cy="22998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63E2E0A-B46C-6A4E-B0E9-140E83A9D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03" y="2461182"/>
            <a:ext cx="7765178" cy="401200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6A10BFC-D69F-404A-8962-F814CD490C4E}"/>
              </a:ext>
            </a:extLst>
          </p:cNvPr>
          <p:cNvSpPr txBox="1"/>
          <p:nvPr/>
        </p:nvSpPr>
        <p:spPr>
          <a:xfrm>
            <a:off x="7973939" y="1722518"/>
            <a:ext cx="3853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1/5-th success rule</a:t>
            </a:r>
            <a:r>
              <a:rPr kumimoji="1" lang="zh-CN" altLang="en-US" dirty="0"/>
              <a:t>：</a:t>
            </a:r>
            <a:endParaRPr kumimoji="1" lang="en-US" altLang="zh-CN" dirty="0"/>
          </a:p>
          <a:p>
            <a:r>
              <a:rPr kumimoji="1" lang="en-US" altLang="zh-CN" dirty="0"/>
              <a:t>Often applied with “+”selection</a:t>
            </a:r>
            <a:r>
              <a:rPr kumimoji="1" lang="zh-CN" altLang="en-US" dirty="0"/>
              <a:t>，</a:t>
            </a:r>
            <a:r>
              <a:rPr kumimoji="1" lang="en-US" altLang="zh-CN" dirty="0"/>
              <a:t>increase step-size if more than 20% of the new solutions are successful, decrease otherwise</a:t>
            </a:r>
          </a:p>
        </p:txBody>
      </p:sp>
    </p:spTree>
    <p:extLst>
      <p:ext uri="{BB962C8B-B14F-4D97-AF65-F5344CB8AC3E}">
        <p14:creationId xmlns:p14="http://schemas.microsoft.com/office/powerpoint/2010/main" val="372711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0F9861-6412-F342-89CC-B57E3FE7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神经进化</a:t>
            </a:r>
            <a:r>
              <a:rPr kumimoji="1" lang="en-US" altLang="zh-CN" dirty="0"/>
              <a:t>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DBFA50-A78C-3345-BF45-EF06F2A3F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CN" altLang="en-US" dirty="0"/>
              <a:t>类似于遗传编程，但操作对象为神经网络。利用演化学习策略生成神经网络的参数和结构。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虽然计算量大，但是能有效地跳出局部最优点；</a:t>
            </a:r>
            <a:r>
              <a:rPr lang="zh-CN" altLang="en-US" dirty="0"/>
              <a:t>还有一个优点就是可以最小化结构，自己探索需要使用多少连接，忽略那些没用的连接，减少神经网络的层数。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42882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191B14-6407-D54F-8A4E-44698B1A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群体学习算法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F7911C-0325-FC45-B9DC-572354D78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051256"/>
            <a:ext cx="2563091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 dirty="0"/>
              <a:t>蚁群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人工蜂群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粒子群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捕猎者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萤火虫</a:t>
            </a:r>
          </a:p>
        </p:txBody>
      </p:sp>
    </p:spTree>
    <p:extLst>
      <p:ext uri="{BB962C8B-B14F-4D97-AF65-F5344CB8AC3E}">
        <p14:creationId xmlns:p14="http://schemas.microsoft.com/office/powerpoint/2010/main" val="825303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40E91-ED5C-4B45-BFEB-7D989897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其他随机优化方法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39930E-EF2D-624D-8BC7-19B29CE66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475" y="2122509"/>
            <a:ext cx="3460668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 dirty="0"/>
              <a:t>模拟退火算法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杜鹃搜索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和声搜索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禁忌搜索</a:t>
            </a:r>
          </a:p>
        </p:txBody>
      </p:sp>
    </p:spTree>
    <p:extLst>
      <p:ext uri="{BB962C8B-B14F-4D97-AF65-F5344CB8AC3E}">
        <p14:creationId xmlns:p14="http://schemas.microsoft.com/office/powerpoint/2010/main" val="143785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BD6CF1-73D5-F547-B5D0-E73F9CC1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16" y="2137560"/>
            <a:ext cx="3377541" cy="2011322"/>
          </a:xfrm>
        </p:spPr>
        <p:txBody>
          <a:bodyPr>
            <a:noAutofit/>
          </a:bodyPr>
          <a:lstStyle/>
          <a:p>
            <a:r>
              <a:rPr kumimoji="1" lang="en-US" altLang="zh-CN" sz="7200" dirty="0"/>
              <a:t>Thanks !</a:t>
            </a:r>
            <a:endParaRPr kumimoji="1" lang="zh-CN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50526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2A59F3-B98C-3749-A01B-CA01CC94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演化学习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5FC894-D3A7-284F-8F60-972645282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020"/>
            <a:ext cx="10515600" cy="490833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kumimoji="1" lang="zh-CN" altLang="en-US" dirty="0"/>
              <a:t>不依赖任务的解空间信息，通过推理逐渐逼近优化解，而是随机生成可能解，再对这些解进行优化选择。通过</a:t>
            </a:r>
            <a:r>
              <a:rPr kumimoji="1" lang="zh-CN" altLang="en-US" dirty="0">
                <a:solidFill>
                  <a:srgbClr val="FF0000"/>
                </a:solidFill>
              </a:rPr>
              <a:t>生成</a:t>
            </a:r>
            <a:r>
              <a:rPr kumimoji="1" lang="en-US" altLang="zh-CN" dirty="0">
                <a:solidFill>
                  <a:srgbClr val="FF0000"/>
                </a:solidFill>
              </a:rPr>
              <a:t>-</a:t>
            </a:r>
            <a:r>
              <a:rPr kumimoji="1" lang="zh-CN" altLang="en-US" dirty="0">
                <a:solidFill>
                  <a:srgbClr val="FF0000"/>
                </a:solidFill>
              </a:rPr>
              <a:t>选择</a:t>
            </a:r>
            <a:r>
              <a:rPr kumimoji="1" lang="zh-CN" altLang="en-US" dirty="0"/>
              <a:t>方式迭代进行，以得到满意的解。是一种基于</a:t>
            </a:r>
            <a:r>
              <a:rPr kumimoji="1" lang="zh-CN" altLang="en-US" dirty="0">
                <a:solidFill>
                  <a:srgbClr val="FF0000"/>
                </a:solidFill>
              </a:rPr>
              <a:t>采样</a:t>
            </a:r>
            <a:r>
              <a:rPr kumimoji="1" lang="zh-CN" altLang="en-US" dirty="0"/>
              <a:t>的优化方法，受到生物进化理论的启发。</a:t>
            </a:r>
            <a:endParaRPr kumimoji="1" lang="en-US" altLang="zh-CN" dirty="0"/>
          </a:p>
          <a:p>
            <a:pPr marL="0" indent="0">
              <a:lnSpc>
                <a:spcPct val="120000"/>
              </a:lnSpc>
              <a:buNone/>
            </a:pPr>
            <a:r>
              <a:rPr kumimoji="1" lang="zh-CN" altLang="en-US" dirty="0"/>
              <a:t>演化学习中的两种思路：</a:t>
            </a:r>
            <a:r>
              <a:rPr kumimoji="1" lang="zh-CN" altLang="en-US" dirty="0">
                <a:solidFill>
                  <a:srgbClr val="FF0000"/>
                </a:solidFill>
              </a:rPr>
              <a:t>群体学习、随机优化</a:t>
            </a:r>
            <a:r>
              <a:rPr kumimoji="1" lang="zh-CN" altLang="en-US" dirty="0"/>
              <a:t>。这两种思路被进一步拓展，发展成了更广泛的采样优化理论。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0305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5D98E8-FF5B-9243-A156-887D26BC3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57200"/>
            <a:ext cx="11029950" cy="5915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dirty="0"/>
              <a:t>推理优化：由果推因的反向学习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采样优化：由因及果的正向学习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两种演化学习方法：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遗传算法</a:t>
            </a:r>
            <a:r>
              <a:rPr kumimoji="1" lang="en-US" altLang="zh-CN" dirty="0"/>
              <a:t>Genetic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</a:t>
            </a:r>
            <a:r>
              <a:rPr kumimoji="1" lang="zh-CN" altLang="en-US" dirty="0"/>
              <a:t>，遗传编程</a:t>
            </a:r>
            <a:r>
              <a:rPr kumimoji="1" lang="en-US" altLang="zh-CN" dirty="0"/>
              <a:t>Genetic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Programming</a:t>
            </a:r>
            <a:r>
              <a:rPr kumimoji="1" lang="zh-CN" altLang="en-US" dirty="0"/>
              <a:t>。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传统的</a:t>
            </a:r>
            <a:r>
              <a:rPr kumimoji="1" lang="en-US" altLang="zh-CN" dirty="0"/>
              <a:t>GA</a:t>
            </a:r>
            <a:r>
              <a:rPr kumimoji="1" lang="zh-CN" altLang="en-US" dirty="0"/>
              <a:t>可以理解为对解空间的随机搜索，在这一解空间中搜索最优点；而</a:t>
            </a:r>
            <a:r>
              <a:rPr kumimoji="1" lang="en-US" altLang="zh-CN" dirty="0"/>
              <a:t>GP</a:t>
            </a:r>
            <a:r>
              <a:rPr kumimoji="1" lang="zh-CN" altLang="en-US" dirty="0"/>
              <a:t>则是将解空间进行扩展，将计算机程序作为解空间中的点，在所有可能的程序中寻找最优程序。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群体学习和随机优化是演化学习的两个主要成分。前者通过共享知识确保总体学习方向的稳定，而后者通过创造新个体来摆脱局部最优。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824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D322D8-8DF3-8B4A-9E76-619AC36B5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遗传算法（</a:t>
            </a:r>
            <a:r>
              <a:rPr kumimoji="1" lang="en-US" altLang="zh-CN" dirty="0"/>
              <a:t>GA</a:t>
            </a:r>
            <a:r>
              <a:rPr kumimoji="1"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BF1F7A-FC88-9343-9C42-7D090B1A0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050" y="1988429"/>
            <a:ext cx="25908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 dirty="0"/>
              <a:t>算法框架：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1. </a:t>
            </a:r>
            <a:r>
              <a:rPr kumimoji="1" lang="zh-CN" altLang="en-US" dirty="0"/>
              <a:t>种群初始化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2. </a:t>
            </a:r>
            <a:r>
              <a:rPr kumimoji="1" lang="zh-CN" altLang="en-US" dirty="0"/>
              <a:t>个体选择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3. </a:t>
            </a:r>
            <a:r>
              <a:rPr kumimoji="1" lang="zh-CN" altLang="en-US" dirty="0"/>
              <a:t>种群繁衍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A54CDA-E18E-1B4E-8269-77965E2AA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5125"/>
            <a:ext cx="4284829" cy="627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1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25B715-94F5-0849-995E-D5766399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遗传算法（</a:t>
            </a:r>
            <a:r>
              <a:rPr kumimoji="1" lang="en-US" altLang="zh-CN" dirty="0"/>
              <a:t>GA</a:t>
            </a:r>
            <a:r>
              <a:rPr kumimoji="1" lang="zh-CN" altLang="en-US" dirty="0"/>
              <a:t>）</a:t>
            </a:r>
            <a:r>
              <a:rPr kumimoji="1" lang="en-US" altLang="zh-CN" dirty="0"/>
              <a:t>——</a:t>
            </a:r>
            <a:r>
              <a:rPr kumimoji="1" lang="zh-CN" altLang="en-US" dirty="0"/>
              <a:t>  算法细节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A56E78-DBC2-C04D-B2CF-85079219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4675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 dirty="0"/>
              <a:t>基因编码：</a:t>
            </a:r>
            <a:endParaRPr kumimoji="1" lang="en-US" altLang="zh-CN" dirty="0"/>
          </a:p>
          <a:p>
            <a:pPr marL="457200" lvl="1" indent="0">
              <a:buNone/>
            </a:pPr>
            <a:r>
              <a:rPr kumimoji="1" lang="zh-CN" altLang="en-US" dirty="0"/>
              <a:t>二进制编码、浮点数串编码、指针编码（任意数据结构）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个体选择策略：</a:t>
            </a:r>
            <a:endParaRPr kumimoji="1" lang="en-US" altLang="zh-CN" dirty="0"/>
          </a:p>
          <a:p>
            <a:pPr marL="457200" lvl="1" indent="0">
              <a:buNone/>
            </a:pPr>
            <a:r>
              <a:rPr kumimoji="1" lang="zh-CN" altLang="en-US" dirty="0"/>
              <a:t>适应函数</a:t>
            </a:r>
            <a:r>
              <a:rPr kumimoji="1" lang="en-US" altLang="zh-CN" dirty="0"/>
              <a:t>fitness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余量随机采样</a:t>
            </a:r>
            <a:endParaRPr kumimoji="1" lang="en-US" altLang="zh-CN" dirty="0"/>
          </a:p>
          <a:p>
            <a:pPr marL="457200" lvl="1" indent="0">
              <a:buNone/>
            </a:pPr>
            <a:r>
              <a:rPr kumimoji="1" lang="zh-CN" altLang="en-US" dirty="0"/>
              <a:t>如果复杂度高，需要对适应函数做近似</a:t>
            </a:r>
            <a:r>
              <a:rPr kumimoji="1" lang="en-US" altLang="zh-CN" dirty="0"/>
              <a:t>/</a:t>
            </a:r>
            <a:r>
              <a:rPr kumimoji="1" lang="zh-CN" altLang="en-US" dirty="0"/>
              <a:t>对个体适应性排序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繁衍策略：</a:t>
            </a:r>
            <a:endParaRPr kumimoji="1" lang="en-US" altLang="zh-CN" dirty="0"/>
          </a:p>
          <a:p>
            <a:pPr marL="457200" lvl="1" indent="0">
              <a:buNone/>
            </a:pPr>
            <a:r>
              <a:rPr kumimoji="1" lang="zh-CN" altLang="en-US" dirty="0"/>
              <a:t>交叉：单点交叉、两点交叉</a:t>
            </a:r>
            <a:endParaRPr kumimoji="1" lang="en-US" altLang="zh-CN" dirty="0"/>
          </a:p>
          <a:p>
            <a:pPr marL="457200" lvl="1" indent="0">
              <a:buNone/>
            </a:pPr>
            <a:r>
              <a:rPr kumimoji="1" lang="zh-CN" altLang="en-US" dirty="0"/>
              <a:t>变异：每一位独立随机替换、先随机确定片段再变异、不变异</a:t>
            </a:r>
            <a:endParaRPr kumimoji="1" lang="en-US" altLang="zh-CN" dirty="0"/>
          </a:p>
          <a:p>
            <a:pPr marL="457200" lvl="1" indent="0">
              <a:buNone/>
            </a:pPr>
            <a:r>
              <a:rPr kumimoji="1" lang="zh-CN" altLang="en-US" dirty="0">
                <a:solidFill>
                  <a:srgbClr val="FF0000"/>
                </a:solidFill>
              </a:rPr>
              <a:t>随机性过强，优质个体会丢失，降低收敛速度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kumimoji="1" lang="zh-CN" altLang="en-US" dirty="0">
                <a:solidFill>
                  <a:srgbClr val="FF0000"/>
                </a:solidFill>
              </a:rPr>
              <a:t>随机性过弱，会减弱种群的个体差异性，陷入局部最优</a:t>
            </a:r>
            <a:endParaRPr kumimoji="1"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0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25B715-94F5-0849-995E-D5766399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遗传算法（</a:t>
            </a:r>
            <a:r>
              <a:rPr kumimoji="1" lang="en-US" altLang="zh-CN" dirty="0"/>
              <a:t>GA</a:t>
            </a:r>
            <a:r>
              <a:rPr kumimoji="1" lang="zh-CN" altLang="en-US" dirty="0"/>
              <a:t>）</a:t>
            </a:r>
            <a:r>
              <a:rPr kumimoji="1" lang="en-US" altLang="zh-CN" dirty="0"/>
              <a:t>——</a:t>
            </a:r>
            <a:r>
              <a:rPr kumimoji="1" lang="zh-CN" altLang="en-US" dirty="0"/>
              <a:t>  算法细节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A56E78-DBC2-C04D-B2CF-85079219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46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dirty="0"/>
              <a:t>结束条件：</a:t>
            </a:r>
            <a:endParaRPr kumimoji="1" lang="en-US" altLang="zh-CN" dirty="0"/>
          </a:p>
          <a:p>
            <a:pPr marL="457200" lvl="1" indent="0">
              <a:buNone/>
            </a:pPr>
            <a:r>
              <a:rPr kumimoji="1" lang="en-US" altLang="zh-CN" dirty="0"/>
              <a:t>GA</a:t>
            </a:r>
            <a:r>
              <a:rPr kumimoji="1" lang="zh-CN" altLang="en-US" dirty="0"/>
              <a:t>的收敛性无法得到保证。常见的结束条件包括：设定最大迭代次数；找到较优解；近几代中的最优解；运行时间等。</a:t>
            </a:r>
            <a:endParaRPr kumimoji="1" lang="en-US" altLang="zh-CN" dirty="0"/>
          </a:p>
          <a:p>
            <a:pPr marL="457200" lvl="1" indent="0">
              <a:buNone/>
            </a:pPr>
            <a:r>
              <a:rPr kumimoji="1" lang="zh-CN" altLang="en-US" dirty="0"/>
              <a:t>训练数据过少时，很容易过拟合。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参数：</a:t>
            </a:r>
            <a:endParaRPr kumimoji="1" lang="en-US" altLang="zh-CN" dirty="0"/>
          </a:p>
          <a:p>
            <a:pPr marL="457200" lvl="1" indent="0">
              <a:buNone/>
            </a:pPr>
            <a:r>
              <a:rPr kumimoji="1" lang="zh-CN" altLang="en-US" dirty="0"/>
              <a:t>种群大小、个体选择的概率形式、交叉和变异策略、最大迭代次数等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1264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3778FE-1FC4-CD46-84BC-7DEBB82AD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遗传编程（</a:t>
            </a:r>
            <a:r>
              <a:rPr kumimoji="1" lang="en-US" altLang="zh-CN" dirty="0"/>
              <a:t>GP</a:t>
            </a:r>
            <a:r>
              <a:rPr kumimoji="1"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6D70AF-C2D6-8344-B22E-313A225D8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CN" altLang="en-US" dirty="0"/>
              <a:t>搜索一个有效的算法，使得运行该算法时得到的收益最大化。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1A1B0E4-F993-1D40-BDEE-2D2AB11FC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2620963"/>
            <a:ext cx="7975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3778FE-1FC4-CD46-84BC-7DEBB82AD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遗传编程（</a:t>
            </a:r>
            <a:r>
              <a:rPr kumimoji="1" lang="en-US" altLang="zh-CN" dirty="0"/>
              <a:t>GP</a:t>
            </a:r>
            <a:r>
              <a:rPr kumimoji="1"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6D70AF-C2D6-8344-B22E-313A225D8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3226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zh-CN" altLang="en-US" dirty="0"/>
              <a:t>基因编码：语法树编码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初始化：全路径初始化、增长型初始化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个体选择：</a:t>
            </a:r>
            <a:r>
              <a:rPr kumimoji="1" lang="en-US" altLang="zh-CN" dirty="0"/>
              <a:t>Tournament Selection</a:t>
            </a:r>
            <a:r>
              <a:rPr kumimoji="1" lang="zh-CN" altLang="en-US" dirty="0"/>
              <a:t>“比武决胜”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交叉变异：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子树交叉</a:t>
            </a:r>
            <a:r>
              <a:rPr kumimoji="1" lang="en-US" altLang="zh-CN" dirty="0"/>
              <a:t>+</a:t>
            </a:r>
            <a:r>
              <a:rPr kumimoji="1" lang="zh-CN" altLang="en-US" dirty="0"/>
              <a:t>随机选择变异点，将子树重新初始化</a:t>
            </a:r>
            <a:r>
              <a:rPr kumimoji="1" lang="en-US" altLang="zh-CN" dirty="0"/>
              <a:t>/</a:t>
            </a:r>
            <a:r>
              <a:rPr kumimoji="1" lang="zh-CN" altLang="en-US" dirty="0"/>
              <a:t>单点变异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控制</a:t>
            </a:r>
            <a:r>
              <a:rPr kumimoji="1" lang="zh-CN" altLang="en-US" dirty="0">
                <a:solidFill>
                  <a:srgbClr val="FF0000"/>
                </a:solidFill>
              </a:rPr>
              <a:t>突变</a:t>
            </a:r>
            <a:r>
              <a:rPr kumimoji="1" lang="en-US" altLang="zh-CN" dirty="0">
                <a:solidFill>
                  <a:srgbClr val="FF0000"/>
                </a:solidFill>
              </a:rPr>
              <a:t>(Bloat)</a:t>
            </a:r>
            <a:r>
              <a:rPr kumimoji="1" lang="zh-CN" altLang="en-US" dirty="0"/>
              <a:t>现象：对个体长度进行惩罚，减少冗长个体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概率</a:t>
            </a:r>
            <a:r>
              <a:rPr kumimoji="1" lang="en-US" altLang="zh-CN" dirty="0"/>
              <a:t>GP</a:t>
            </a:r>
            <a:r>
              <a:rPr kumimoji="1" lang="zh-CN" altLang="en-US" dirty="0"/>
              <a:t>：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基于当前种群中个体的适应函数信息估计一个新分布，直接采样出新个体，不依赖选择、交叉、变异等具体进化操作</a:t>
            </a:r>
          </a:p>
        </p:txBody>
      </p:sp>
    </p:spTree>
    <p:extLst>
      <p:ext uri="{BB962C8B-B14F-4D97-AF65-F5344CB8AC3E}">
        <p14:creationId xmlns:p14="http://schemas.microsoft.com/office/powerpoint/2010/main" val="1793681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DFA216-D18E-6F44-B6FA-9AC935685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GA</a:t>
            </a:r>
            <a:r>
              <a:rPr kumimoji="1" lang="zh-CN" altLang="en-US" dirty="0"/>
              <a:t>代码实现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C22242-5F38-4947-ACFA-757C7F56C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156" y="18700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 dirty="0"/>
              <a:t>重点在于：</a:t>
            </a:r>
            <a:endParaRPr kumimoji="1" lang="en-US" altLang="zh-CN" dirty="0"/>
          </a:p>
          <a:p>
            <a:pPr marL="514350" indent="-514350">
              <a:buAutoNum type="arabicPeriod"/>
            </a:pPr>
            <a:r>
              <a:rPr kumimoji="1" lang="zh-CN" altLang="en-US" dirty="0"/>
              <a:t>如何对</a:t>
            </a:r>
            <a:r>
              <a:rPr kumimoji="1" lang="en-US" altLang="zh-CN" dirty="0"/>
              <a:t>DNA</a:t>
            </a:r>
            <a:r>
              <a:rPr kumimoji="1" lang="zh-CN" altLang="en-US" dirty="0"/>
              <a:t>编码</a:t>
            </a:r>
            <a:endParaRPr kumimoji="1" lang="en-US" altLang="zh-CN" dirty="0"/>
          </a:p>
          <a:p>
            <a:pPr marL="514350" indent="-514350">
              <a:buAutoNum type="arabicPeriod"/>
            </a:pPr>
            <a:r>
              <a:rPr kumimoji="1" lang="zh-CN" altLang="en-US" dirty="0"/>
              <a:t>如何计算适应度</a:t>
            </a:r>
            <a:r>
              <a:rPr kumimoji="1" lang="en-US" altLang="zh-CN" dirty="0"/>
              <a:t>fitness</a:t>
            </a:r>
          </a:p>
          <a:p>
            <a:pPr marL="514350" indent="-514350">
              <a:buAutoNum type="arabicPeriod"/>
            </a:pPr>
            <a:r>
              <a:rPr kumimoji="1" lang="zh-CN" altLang="en-US" dirty="0"/>
              <a:t>交叉遗传和变异的方式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（在</a:t>
            </a:r>
            <a:r>
              <a:rPr kumimoji="1" lang="en-US" altLang="zh-CN" dirty="0"/>
              <a:t>TSP</a:t>
            </a:r>
            <a:r>
              <a:rPr kumimoji="1" lang="zh-CN" altLang="en-US" dirty="0"/>
              <a:t>问题中，用</a:t>
            </a:r>
            <a:r>
              <a:rPr kumimoji="1" lang="en-US" altLang="zh-CN" dirty="0" err="1"/>
              <a:t>exp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扩大了</a:t>
            </a:r>
            <a:r>
              <a:rPr kumimoji="1" lang="en-US" altLang="zh-CN" dirty="0"/>
              <a:t>fitness</a:t>
            </a:r>
            <a:r>
              <a:rPr kumimoji="1" lang="zh-CN" altLang="en-US" dirty="0"/>
              <a:t>之间的差距）</a:t>
            </a:r>
            <a:endParaRPr kumimoji="1" lang="en-US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36DBDE-5482-E24F-8003-8A71E8C0A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012" y="311150"/>
            <a:ext cx="4676776" cy="31178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E071D2F-A813-0343-8165-A6851F788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956" y="3429000"/>
            <a:ext cx="4745832" cy="31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54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5000</TotalTime>
  <Words>928</Words>
  <Application>Microsoft Macintosh PowerPoint</Application>
  <PresentationFormat>宽屏</PresentationFormat>
  <Paragraphs>82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等线</vt:lpstr>
      <vt:lpstr>等线 Light</vt:lpstr>
      <vt:lpstr>Arial</vt:lpstr>
      <vt:lpstr>Office 主题​​</vt:lpstr>
      <vt:lpstr>Chapter 9  Evolutionary Learning  姜修齐</vt:lpstr>
      <vt:lpstr>演化学习</vt:lpstr>
      <vt:lpstr>PowerPoint 演示文稿</vt:lpstr>
      <vt:lpstr>遗传算法（GA）</vt:lpstr>
      <vt:lpstr>遗传算法（GA）——  算法细节</vt:lpstr>
      <vt:lpstr>遗传算法（GA）——  算法细节</vt:lpstr>
      <vt:lpstr>遗传编程（GP）</vt:lpstr>
      <vt:lpstr>遗传编程（GP）</vt:lpstr>
      <vt:lpstr>GA代码实现</vt:lpstr>
      <vt:lpstr>PowerPoint 演示文稿</vt:lpstr>
      <vt:lpstr>PowerPoint 演示文稿</vt:lpstr>
      <vt:lpstr>Microbial GA</vt:lpstr>
      <vt:lpstr>进化策略ES</vt:lpstr>
      <vt:lpstr>(1+1)-ES</vt:lpstr>
      <vt:lpstr>神经进化NE</vt:lpstr>
      <vt:lpstr>群体学习算法</vt:lpstr>
      <vt:lpstr>其他随机优化方法</vt:lpstr>
      <vt:lpstr>Thanks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 Unsupervised Learning</dc:title>
  <dc:creator>xiuqi6666@gmail.com</dc:creator>
  <cp:lastModifiedBy>Microsoft Office User</cp:lastModifiedBy>
  <cp:revision>102</cp:revision>
  <dcterms:created xsi:type="dcterms:W3CDTF">2018-10-08T10:29:15Z</dcterms:created>
  <dcterms:modified xsi:type="dcterms:W3CDTF">2018-10-17T11:51:09Z</dcterms:modified>
</cp:coreProperties>
</file>