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97" r:id="rId3"/>
    <p:sldId id="299" r:id="rId4"/>
    <p:sldId id="300" r:id="rId5"/>
    <p:sldId id="301" r:id="rId6"/>
    <p:sldId id="302" r:id="rId7"/>
    <p:sldId id="317" r:id="rId8"/>
    <p:sldId id="282" r:id="rId9"/>
    <p:sldId id="305" r:id="rId10"/>
    <p:sldId id="306" r:id="rId11"/>
    <p:sldId id="303" r:id="rId12"/>
    <p:sldId id="307" r:id="rId13"/>
    <p:sldId id="304" r:id="rId14"/>
    <p:sldId id="285" r:id="rId15"/>
    <p:sldId id="286" r:id="rId16"/>
    <p:sldId id="287" r:id="rId17"/>
    <p:sldId id="308" r:id="rId18"/>
    <p:sldId id="288" r:id="rId19"/>
    <p:sldId id="289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Transfer</a:t>
            </a:r>
          </a:p>
          <a:p>
            <a:r>
              <a:rPr lang="en-US" altLang="zh-TW" dirty="0"/>
              <a:t>Self-taught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9D3E-A1AF-407B-AE78-3EE7497D6478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高領毛衣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From Meta Learning </a:t>
            </a:r>
            <a:br>
              <a:rPr lang="en-US" altLang="zh-TW" dirty="0"/>
            </a:br>
            <a:r>
              <a:rPr lang="en-US" altLang="zh-TW" dirty="0"/>
              <a:t>to Zero-Shot</a:t>
            </a:r>
            <a:endParaRPr lang="zh-TW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817918" y="4487776"/>
            <a:ext cx="255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+mj-lt"/>
                <a:ea typeface="+mj-ea"/>
                <a:cs typeface="+mj-cs"/>
              </a:rPr>
              <a:t>姜修齐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Representing each class by its attributes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510607" y="3867443"/>
          <a:ext cx="370014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furry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 legs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tail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Dog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Fish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altLang="zh-TW" dirty="0"/>
                        <a:t>Chimp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621509" y="4559118"/>
            <a:ext cx="9157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36119" y="3414510"/>
            <a:ext cx="14570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attributes</a:t>
            </a:r>
            <a:endParaRPr lang="zh-TW" altLang="en-US" sz="2400" dirty="0"/>
          </a:p>
        </p:txBody>
      </p:sp>
      <p:sp>
        <p:nvSpPr>
          <p:cNvPr id="14" name="手繪多邊形: 圖案 13"/>
          <p:cNvSpPr/>
          <p:nvPr/>
        </p:nvSpPr>
        <p:spPr>
          <a:xfrm>
            <a:off x="3784600" y="2870716"/>
            <a:ext cx="1917700" cy="1949787"/>
          </a:xfrm>
          <a:custGeom>
            <a:avLst/>
            <a:gdLst>
              <a:gd name="connsiteX0" fmla="*/ 0 w 1917700"/>
              <a:gd name="connsiteY0" fmla="*/ 197164 h 1657664"/>
              <a:gd name="connsiteX1" fmla="*/ 1231900 w 1917700"/>
              <a:gd name="connsiteY1" fmla="*/ 95564 h 1657664"/>
              <a:gd name="connsiteX2" fmla="*/ 1562100 w 1917700"/>
              <a:gd name="connsiteY2" fmla="*/ 1390964 h 1657664"/>
              <a:gd name="connsiteX3" fmla="*/ 1917700 w 1917700"/>
              <a:gd name="connsiteY3" fmla="*/ 1657664 h 16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700" h="1657664">
                <a:moveTo>
                  <a:pt x="0" y="197164"/>
                </a:moveTo>
                <a:cubicBezTo>
                  <a:pt x="485775" y="46880"/>
                  <a:pt x="971550" y="-103403"/>
                  <a:pt x="1231900" y="95564"/>
                </a:cubicBezTo>
                <a:cubicBezTo>
                  <a:pt x="1492250" y="294531"/>
                  <a:pt x="1447800" y="1130614"/>
                  <a:pt x="1562100" y="1390964"/>
                </a:cubicBezTo>
                <a:cubicBezTo>
                  <a:pt x="1676400" y="1651314"/>
                  <a:pt x="1797050" y="1654489"/>
                  <a:pt x="1917700" y="165766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207000" y="2497581"/>
            <a:ext cx="3644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the class with the most similar attributes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923794" y="2347497"/>
            <a:ext cx="134671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Testing</a:t>
            </a:r>
            <a:endParaRPr lang="zh-TW" altLang="en-US" sz="2800" b="1" i="1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523942" y="5785037"/>
            <a:ext cx="367352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sufficient attributes for one to one mapping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3158227" y="3885995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3749228" y="3885995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320728" y="3885995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796729" y="3532318"/>
            <a:ext cx="76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furry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387276" y="3530093"/>
            <a:ext cx="76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 legs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913359" y="3536006"/>
            <a:ext cx="76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tail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960859" y="3179489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3581641" y="3179489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153141" y="3179489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3070193" y="4170811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3742673" y="4984659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「fish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38" y="5312223"/>
            <a:ext cx="1358070" cy="12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2005" y="4119631"/>
            <a:ext cx="3622000" cy="17970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98583" y="1652636"/>
            <a:ext cx="2051889" cy="1690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68637" y="1652636"/>
            <a:ext cx="1379913" cy="1690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33" y="1778326"/>
            <a:ext cx="884072" cy="1150918"/>
          </a:xfrm>
          <a:prstGeom prst="rect">
            <a:avLst/>
          </a:prstGeom>
        </p:spPr>
      </p:pic>
      <p:pic>
        <p:nvPicPr>
          <p:cNvPr id="9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56" y="1817908"/>
            <a:ext cx="1608031" cy="10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506345" y="2103120"/>
            <a:ext cx="1697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Dog/Cat</a:t>
            </a:r>
          </a:p>
          <a:p>
            <a:pPr algn="ctr"/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59583" y="2849972"/>
            <a:ext cx="79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588540" y="2849668"/>
            <a:ext cx="79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808189" y="3604824"/>
            <a:ext cx="6822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</a:t>
            </a:r>
            <a:r>
              <a:rPr lang="en-US" altLang="zh-TW" sz="2400" b="1" i="1" u="sng" dirty="0"/>
              <a:t>not directly related to </a:t>
            </a:r>
            <a:r>
              <a:rPr lang="en-US" altLang="zh-TW" sz="2400" dirty="0"/>
              <a:t>the task considered</a:t>
            </a:r>
            <a:endParaRPr lang="zh-TW" altLang="en-US" sz="2400" dirty="0"/>
          </a:p>
        </p:txBody>
      </p:sp>
      <p:pic>
        <p:nvPicPr>
          <p:cNvPr id="3074" name="Picture 2" descr="https://encrypted-tbn2.gstatic.com/images?q=tbn:ANd9GcTfC1tqd6aNkHhMvU1fkPKaDhVTryXmUYrbeLJGAvfiykoX3H3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98" y="4309298"/>
            <a:ext cx="1721670" cy="11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igerday.org/wp-content/uploads/2013/04/HD-Tiger-Wallpapers-Wallpapers-fe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09" y="4329091"/>
            <a:ext cx="1581721" cy="11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2506839" y="5401850"/>
            <a:ext cx="16133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elephant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664488" y="5481610"/>
            <a:ext cx="79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tiger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61257" y="6030624"/>
            <a:ext cx="40234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Similar domain, different tasks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148550" y="6011108"/>
            <a:ext cx="39796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Different domains, same task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878780" y="41960"/>
            <a:ext cx="36015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http://weebly110810.weebly.com/396403913129399.html</a:t>
            </a:r>
          </a:p>
        </p:txBody>
      </p:sp>
      <p:sp>
        <p:nvSpPr>
          <p:cNvPr id="10" name="矩形 9"/>
          <p:cNvSpPr/>
          <p:nvPr/>
        </p:nvSpPr>
        <p:spPr>
          <a:xfrm>
            <a:off x="6910359" y="666701"/>
            <a:ext cx="35699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http://www.sucaitianxia.com/png/cartoon/200811/4261.html</a:t>
            </a:r>
          </a:p>
        </p:txBody>
      </p:sp>
      <p:sp>
        <p:nvSpPr>
          <p:cNvPr id="27" name="矩形 26"/>
          <p:cNvSpPr/>
          <p:nvPr/>
        </p:nvSpPr>
        <p:spPr>
          <a:xfrm>
            <a:off x="6319984" y="4119631"/>
            <a:ext cx="3622000" cy="17970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701762" y="5418131"/>
            <a:ext cx="16133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8863204" y="5407387"/>
            <a:ext cx="79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39" y="4214082"/>
            <a:ext cx="960262" cy="14265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2" y="4111266"/>
            <a:ext cx="1621940" cy="1621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3865729" y="1690689"/>
            <a:ext cx="0" cy="485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341503" y="2832407"/>
            <a:ext cx="7398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6200000">
            <a:off x="927687" y="4393927"/>
            <a:ext cx="328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Data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865729" y="1690689"/>
            <a:ext cx="594655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Source Data (not directly related to the task) 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3033999" y="4570175"/>
            <a:ext cx="670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865729" y="2258775"/>
            <a:ext cx="5860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912614" y="2258775"/>
            <a:ext cx="0" cy="429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033999" y="2816358"/>
            <a:ext cx="0" cy="373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341503" y="6549075"/>
            <a:ext cx="7470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510037" y="2314759"/>
            <a:ext cx="154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 rot="16200000">
            <a:off x="2674947" y="3462210"/>
            <a:ext cx="154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481330" y="2327232"/>
            <a:ext cx="154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2662850" y="5263659"/>
            <a:ext cx="154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995060" y="3756523"/>
            <a:ext cx="257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Multitask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95060" y="3191666"/>
            <a:ext cx="2579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Fine-tuning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41385" y="2862045"/>
            <a:ext cx="320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Self-taught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995060" y="4680217"/>
            <a:ext cx="277961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Domain-adversarial training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4785" y="5718810"/>
            <a:ext cx="3073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Zero-shot learning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941385" y="5159942"/>
            <a:ext cx="296800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Self-taught Clustering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2650" y="3385820"/>
            <a:ext cx="3098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Why?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423201" y="1690689"/>
            <a:ext cx="2538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Considered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653544" y="3945750"/>
            <a:ext cx="1811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Recognition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764282" y="1690689"/>
            <a:ext cx="34054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not directly related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53544" y="2555033"/>
            <a:ext cx="1811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Speech</a:t>
            </a:r>
          </a:p>
          <a:p>
            <a:pPr algn="ctr"/>
            <a:r>
              <a:rPr lang="en-US" altLang="zh-TW" sz="2400" dirty="0"/>
              <a:t>Recognition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809377" y="5511735"/>
            <a:ext cx="18252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Specific domain</a:t>
            </a:r>
            <a:endParaRPr lang="zh-TW" altLang="en-US" sz="24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3823531" y="2483682"/>
            <a:ext cx="2030547" cy="1103834"/>
            <a:chOff x="2023877" y="5755731"/>
            <a:chExt cx="2030547" cy="1103834"/>
          </a:xfrm>
        </p:grpSpPr>
        <p:sp>
          <p:nvSpPr>
            <p:cNvPr id="10" name="Sound"/>
            <p:cNvSpPr>
              <a:spLocks noEditPoints="1" noChangeArrowheads="1"/>
            </p:cNvSpPr>
            <p:nvPr/>
          </p:nvSpPr>
          <p:spPr bwMode="auto">
            <a:xfrm>
              <a:off x="2023877" y="5755731"/>
              <a:ext cx="1028700" cy="609600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883911" y="6397900"/>
              <a:ext cx="11705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 smtClean="0"/>
                <a:t>C</a:t>
              </a:r>
              <a:r>
                <a:rPr lang="en-US" altLang="zh-CN" sz="2400" dirty="0" smtClean="0"/>
                <a:t>hinese</a:t>
              </a:r>
              <a:endParaRPr lang="en-US" altLang="zh-TW" sz="2400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8667330" y="2542002"/>
            <a:ext cx="118300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English</a:t>
            </a:r>
          </a:p>
        </p:txBody>
      </p:sp>
      <p:sp>
        <p:nvSpPr>
          <p:cNvPr id="29" name="矩形 28"/>
          <p:cNvSpPr/>
          <p:nvPr/>
        </p:nvSpPr>
        <p:spPr>
          <a:xfrm>
            <a:off x="8724491" y="2895018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/>
              <a:t>R</a:t>
            </a:r>
            <a:r>
              <a:rPr lang="en-US" altLang="zh-CN" sz="2400" dirty="0" smtClean="0"/>
              <a:t>ussian</a:t>
            </a:r>
            <a:endParaRPr lang="en-US" altLang="zh-TW" sz="2400" dirty="0"/>
          </a:p>
        </p:txBody>
      </p:sp>
      <p:pic>
        <p:nvPicPr>
          <p:cNvPr id="6148" name="Picture 4" descr="http://resourcesqueen.com/wp-content/uploads/2013/03/web-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64" y="5175464"/>
            <a:ext cx="1843568" cy="12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8719314" y="5640038"/>
            <a:ext cx="149902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Webpages</a:t>
            </a:r>
            <a:endParaRPr lang="zh-TW" altLang="en-US" sz="2400" dirty="0"/>
          </a:p>
        </p:txBody>
      </p:sp>
      <p:pic>
        <p:nvPicPr>
          <p:cNvPr id="6150" name="Picture 6" descr="http://www.youtube.com/yt/brand/media/image/YouTube-logo-full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10" y="2333617"/>
            <a:ext cx="2260040" cy="14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接點 31"/>
          <p:cNvCxnSpPr/>
          <p:nvPr/>
        </p:nvCxnSpPr>
        <p:spPr>
          <a:xfrm>
            <a:off x="1711567" y="3667359"/>
            <a:ext cx="8528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1752103" y="5041330"/>
            <a:ext cx="8528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6591735" y="1575477"/>
            <a:ext cx="0" cy="4872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862592" y="3105241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……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1813543" y="2324407"/>
            <a:ext cx="8528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564" y="3835257"/>
            <a:ext cx="1385388" cy="1073781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105081" y="4154229"/>
            <a:ext cx="123380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Medical</a:t>
            </a:r>
          </a:p>
          <a:p>
            <a:pPr algn="ctr"/>
            <a:r>
              <a:rPr lang="en-US" altLang="zh-TW" sz="2400" dirty="0"/>
              <a:t>Images</a:t>
            </a:r>
          </a:p>
        </p:txBody>
      </p:sp>
      <p:sp>
        <p:nvSpPr>
          <p:cNvPr id="6" name="矩形 5"/>
          <p:cNvSpPr/>
          <p:nvPr/>
        </p:nvSpPr>
        <p:spPr>
          <a:xfrm>
            <a:off x="4131775" y="344518"/>
            <a:ext cx="592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vast and growing number of </a:t>
            </a:r>
            <a:r>
              <a:rPr lang="en-US" altLang="zh-TW" dirty="0" smtClean="0"/>
              <a:t>categories</a:t>
            </a:r>
          </a:p>
          <a:p>
            <a:r>
              <a:rPr lang="en-US" altLang="zh-TW" dirty="0" smtClean="0"/>
              <a:t>collecting </a:t>
            </a:r>
            <a:r>
              <a:rPr lang="en-US" altLang="zh-TW" dirty="0"/>
              <a:t>and annotating examples is impossible        especially deep learning </a:t>
            </a:r>
            <a:r>
              <a:rPr lang="en-US" altLang="zh-TW" dirty="0" smtClean="0"/>
              <a:t>scale</a:t>
            </a:r>
          </a:p>
          <a:p>
            <a:r>
              <a:rPr lang="en-US" altLang="zh-TW" dirty="0" smtClean="0"/>
              <a:t>new </a:t>
            </a:r>
            <a:r>
              <a:rPr lang="en-US" altLang="zh-TW" dirty="0"/>
              <a:t>categories always emerging</a:t>
            </a:r>
            <a:endParaRPr lang="zh-TW" altLang="en-US" dirty="0"/>
          </a:p>
        </p:txBody>
      </p:sp>
      <p:pic>
        <p:nvPicPr>
          <p:cNvPr id="42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91" y="3978036"/>
            <a:ext cx="1310301" cy="8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encrypted-tbn2.gstatic.com/images?q=tbn:ANd9GcTfC1tqd6aNkHhMvU1fkPKaDhVTryXmUYrbeLJGAvfiykoX3H3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79" y="3813370"/>
            <a:ext cx="970417" cy="6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tigerday.org/wp-content/uploads/2013/04/HD-Tiger-Wallpapers-Wallpapers-fe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09" y="3776728"/>
            <a:ext cx="1028542" cy="7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1076" y="3963173"/>
            <a:ext cx="733082" cy="954354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1709226" y="5336467"/>
            <a:ext cx="182521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Text</a:t>
            </a:r>
          </a:p>
          <a:p>
            <a:pPr algn="ctr"/>
            <a:r>
              <a:rPr lang="en-US" altLang="zh-TW" sz="2400" dirty="0"/>
              <a:t>Analysis</a:t>
            </a:r>
            <a:endParaRPr lang="zh-TW" altLang="en-US" sz="2400" dirty="0"/>
          </a:p>
        </p:txBody>
      </p:sp>
      <p:pic>
        <p:nvPicPr>
          <p:cNvPr id="2050" name="Picture 2" descr="斯比翻譯法律文件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85" y="5287385"/>
            <a:ext cx="1385267" cy="10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8" grpId="0"/>
      <p:bldP spid="29" grpId="0"/>
      <p:bldP spid="33" grpId="0"/>
      <p:bldP spid="41" grpId="0"/>
      <p:bldP spid="37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Attribute embedding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9300" y="3340100"/>
            <a:ext cx="5664200" cy="25472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3" y="2461472"/>
            <a:ext cx="131827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18" y="3205164"/>
            <a:ext cx="123280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草泥馬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81" y="5030963"/>
            <a:ext cx="1286701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387850" y="5946130"/>
            <a:ext cx="341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Embedding Space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61147" y="2998146"/>
            <a:ext cx="175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(attribute of dog)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63554" y="341364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68750" y="264160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29357" y="547464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82944" y="2535678"/>
            <a:ext cx="175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1 </a:t>
            </a:r>
            <a:r>
              <a:rPr lang="en-US" altLang="zh-TW" sz="2400" dirty="0"/>
              <a:t>(attribute of chimp)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010675" y="5418372"/>
            <a:ext cx="22913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(attribute of Grass-mud horse)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538118" y="4600474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18" y="4600474"/>
                <a:ext cx="81964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593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28009" y="4235476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09" y="4235476"/>
                <a:ext cx="81964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43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17" name="橢圓 16"/>
          <p:cNvSpPr/>
          <p:nvPr/>
        </p:nvSpPr>
        <p:spPr>
          <a:xfrm>
            <a:off x="4677128" y="4362916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286594" y="3994568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814569" y="4001172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225384" y="4362916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56668" y="5310990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68" y="5310990"/>
                <a:ext cx="84010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31333" y="418855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333" y="4188557"/>
                <a:ext cx="84010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3713444" y="3857393"/>
            <a:ext cx="971903" cy="589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9" idx="1"/>
          </p:cNvCxnSpPr>
          <p:nvPr/>
        </p:nvCxnSpPr>
        <p:spPr>
          <a:xfrm>
            <a:off x="5533842" y="3207518"/>
            <a:ext cx="1310433" cy="82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5347478" y="3289616"/>
            <a:ext cx="1126875" cy="1126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18" idx="7"/>
          </p:cNvCxnSpPr>
          <p:nvPr/>
        </p:nvCxnSpPr>
        <p:spPr>
          <a:xfrm flipH="1">
            <a:off x="7459735" y="3312580"/>
            <a:ext cx="711091" cy="711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493416" y="365126"/>
                <a:ext cx="326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altLang="zh-TW" sz="2400" dirty="0"/>
                  <a:t> can be NN.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16" y="365126"/>
                <a:ext cx="326958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90" t="-10526" r="-744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7017416" y="823093"/>
            <a:ext cx="32695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target: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084948" y="1311394"/>
                <a:ext cx="2691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as close as possible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48" y="1311394"/>
                <a:ext cx="2691311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3394" t="-5882" r="-5656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5860538" y="5068403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4240212" y="5169826"/>
            <a:ext cx="1594607" cy="500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6497292" y="5068403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846150" y="530703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50" y="5307037"/>
                <a:ext cx="840102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2319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cxnSp>
        <p:nvCxnSpPr>
          <p:cNvPr id="40" name="直線單箭頭接點 39"/>
          <p:cNvCxnSpPr>
            <a:endCxn id="38" idx="6"/>
          </p:cNvCxnSpPr>
          <p:nvPr/>
        </p:nvCxnSpPr>
        <p:spPr>
          <a:xfrm flipH="1" flipV="1">
            <a:off x="6700139" y="5169827"/>
            <a:ext cx="1689250" cy="475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798638" y="4446423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6910263" y="4102595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454474" y="4603924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74" y="4603924"/>
                <a:ext cx="84010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875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32" grpId="0" bldLvl="0" animBg="1"/>
      <p:bldP spid="33" grpId="0"/>
      <p:bldP spid="34" grpId="0" bldLvl="0" animBg="1"/>
      <p:bldP spid="35" grpId="0" bldLvl="0" animBg="1"/>
      <p:bldP spid="38" grpId="0" bldLvl="0" animBg="1"/>
      <p:bldP spid="39" grpId="0" bldLvl="0" animBg="1"/>
      <p:bldP spid="4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Attribute embedding + word embedding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9300" y="3340100"/>
            <a:ext cx="5664200" cy="25472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3" y="2461472"/>
            <a:ext cx="131827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18" y="3205164"/>
            <a:ext cx="123280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草泥馬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81" y="5030963"/>
            <a:ext cx="1286701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387850" y="5946130"/>
            <a:ext cx="341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Embedding Space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61147" y="2998146"/>
            <a:ext cx="175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(attribute of dog)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63554" y="341364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68750" y="264160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29357" y="547464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82944" y="2535678"/>
            <a:ext cx="175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1 </a:t>
            </a:r>
            <a:r>
              <a:rPr lang="en-US" altLang="zh-TW" sz="2400" dirty="0"/>
              <a:t>(attribute of chimp)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010675" y="5418372"/>
            <a:ext cx="22913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(attribute of Grass-mud horse)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538118" y="4600474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18" y="4600474"/>
                <a:ext cx="81964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593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28009" y="4235476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09" y="4235476"/>
                <a:ext cx="81964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43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17" name="橢圓 16"/>
          <p:cNvSpPr/>
          <p:nvPr/>
        </p:nvSpPr>
        <p:spPr>
          <a:xfrm>
            <a:off x="4677128" y="4362916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286594" y="3994568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814569" y="4001172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225384" y="4362916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56668" y="5310990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68" y="5310990"/>
                <a:ext cx="84010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31333" y="418855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333" y="4188557"/>
                <a:ext cx="84010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3713444" y="3857393"/>
            <a:ext cx="971903" cy="589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9" idx="1"/>
          </p:cNvCxnSpPr>
          <p:nvPr/>
        </p:nvCxnSpPr>
        <p:spPr>
          <a:xfrm>
            <a:off x="5533842" y="3207518"/>
            <a:ext cx="1310433" cy="82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5347478" y="3289616"/>
            <a:ext cx="1126875" cy="1126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18" idx="7"/>
          </p:cNvCxnSpPr>
          <p:nvPr/>
        </p:nvCxnSpPr>
        <p:spPr>
          <a:xfrm flipH="1">
            <a:off x="7459735" y="3312580"/>
            <a:ext cx="711091" cy="711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5860538" y="5068403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4240212" y="5169826"/>
            <a:ext cx="1594607" cy="500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6497292" y="5068403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846150" y="530703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50" y="5307037"/>
                <a:ext cx="840102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319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cxnSp>
        <p:nvCxnSpPr>
          <p:cNvPr id="40" name="直線單箭頭接點 39"/>
          <p:cNvCxnSpPr>
            <a:endCxn id="38" idx="6"/>
          </p:cNvCxnSpPr>
          <p:nvPr/>
        </p:nvCxnSpPr>
        <p:spPr>
          <a:xfrm flipH="1" flipV="1">
            <a:off x="6700139" y="5169827"/>
            <a:ext cx="1689250" cy="475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798638" y="4446423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6910263" y="4102595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454474" y="4603924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74" y="4603924"/>
                <a:ext cx="840102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75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7077320" y="533963"/>
            <a:ext cx="2962030" cy="953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What if we don’t have database</a:t>
            </a:r>
            <a:endParaRPr lang="zh-TW" altLang="en-US" sz="2800" dirty="0"/>
          </a:p>
        </p:txBody>
      </p:sp>
      <p:sp>
        <p:nvSpPr>
          <p:cNvPr id="42" name="矩形 41"/>
          <p:cNvSpPr/>
          <p:nvPr/>
        </p:nvSpPr>
        <p:spPr>
          <a:xfrm>
            <a:off x="6220254" y="2589325"/>
            <a:ext cx="1733810" cy="703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V(chimp)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8187665" y="3050476"/>
            <a:ext cx="1733810" cy="703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V(dog)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1947800" y="5453534"/>
            <a:ext cx="2390669" cy="703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V(Grass-</a:t>
            </a:r>
            <a:r>
              <a:rPr lang="en-US" altLang="zh-TW" sz="2400" dirty="0" err="1"/>
              <a:t>mud_horse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6" grpId="0" bldLvl="0" animBg="1"/>
      <p:bldP spid="4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634999" y="3327283"/>
            <a:ext cx="9842501" cy="1031143"/>
            <a:chOff x="-698501" y="3733683"/>
            <a:chExt cx="9842501" cy="1031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-216703" y="3733683"/>
                  <a:ext cx="9360703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nary>
                          </m:e>
                        </m:fun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703" y="3733683"/>
                  <a:ext cx="9360703" cy="8962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  <a:endParaRPr lang="zh-TW" altLang="en-US">
                    <a:noFill/>
                  </a:endParaRPr>
                </a:p>
              </p:txBody>
            </p:sp>
          </mc:Fallback>
        </mc:AlternateContent>
        <p:sp>
          <p:nvSpPr>
            <p:cNvPr id="11" name="矩形 10"/>
            <p:cNvSpPr/>
            <p:nvPr/>
          </p:nvSpPr>
          <p:spPr>
            <a:xfrm>
              <a:off x="-698501" y="3775833"/>
              <a:ext cx="6776531" cy="988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88666" y="1710911"/>
                <a:ext cx="514410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666" y="1710911"/>
                <a:ext cx="5144101" cy="896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7632700" y="1897734"/>
            <a:ext cx="168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Problem?</a:t>
            </a:r>
            <a:endParaRPr lang="zh-TW" altLang="en-US" sz="24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2074566" y="2682027"/>
            <a:ext cx="9520534" cy="896207"/>
            <a:chOff x="741066" y="3063027"/>
            <a:chExt cx="9520534" cy="8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741066" y="3063027"/>
                  <a:ext cx="9360703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nary>
                          </m:e>
                        </m:fun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66" y="3063027"/>
                  <a:ext cx="9360703" cy="8962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  <a:endParaRPr lang="zh-TW" altLang="en-US">
                    <a:noFill/>
                  </a:endParaRP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7035800" y="3063027"/>
              <a:ext cx="3225800" cy="797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208889" y="4396216"/>
            <a:ext cx="3136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Zero loss: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253339" y="4448622"/>
                <a:ext cx="5891036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339" y="4448622"/>
                <a:ext cx="5891036" cy="483209"/>
              </a:xfrm>
              <a:prstGeom prst="rect">
                <a:avLst/>
              </a:prstGeom>
              <a:blipFill rotWithShape="1">
                <a:blip r:embed="rId5"/>
                <a:stretch>
                  <a:fillRect l="-207" r="-207" b="-126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460612" y="3670029"/>
            <a:ext cx="26730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Margin you defined</a:t>
            </a:r>
            <a:endParaRPr lang="zh-TW" altLang="en-US" sz="2400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6057900" y="3240142"/>
            <a:ext cx="0" cy="4298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53339" y="5156963"/>
                <a:ext cx="5355056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339" y="5156963"/>
                <a:ext cx="5355056" cy="483209"/>
              </a:xfrm>
              <a:prstGeom prst="rect">
                <a:avLst/>
              </a:prstGeom>
              <a:blipFill rotWithShape="1">
                <a:blip r:embed="rId6"/>
                <a:stretch>
                  <a:fillRect l="-911" r="-228" b="-126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84889" y="5953105"/>
                <a:ext cx="3429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as close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889" y="5953105"/>
                <a:ext cx="342991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21" t="-10667" r="-1243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533900" y="5953105"/>
                <a:ext cx="4239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not as close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5953105"/>
                <a:ext cx="423903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9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3568700" y="5640172"/>
            <a:ext cx="990600" cy="38688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7035800" y="5640172"/>
            <a:ext cx="220967" cy="4298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3833720" y="5546655"/>
            <a:ext cx="180508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6021392" y="5546655"/>
            <a:ext cx="247075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13" grpId="0"/>
      <p:bldP spid="14" grpId="0" bldLvl="0" animBg="1"/>
      <p:bldP spid="15" grpId="0"/>
      <p:bldP spid="19" grpId="0" bldLvl="0" animBg="1"/>
      <p:bldP spid="20" grpId="0" bldLvl="0" animBg="1"/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13120" y="365125"/>
            <a:ext cx="5973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Frome A, Corrado G S, Shlens J, et al. </a:t>
            </a:r>
          </a:p>
          <a:p>
            <a:pPr algn="l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DeViSE: a deep visual-semantic embedding model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" y="1318895"/>
            <a:ext cx="10618470" cy="42208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5539740"/>
            <a:ext cx="10515600" cy="117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 flipV="1">
            <a:off x="6579052" y="3242605"/>
            <a:ext cx="1607011" cy="2210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pic>
        <p:nvPicPr>
          <p:cNvPr id="3074" name="Picture 2" descr="「liger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91" y="5010040"/>
            <a:ext cx="1734501" cy="1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 flipV="1">
            <a:off x="3395004" y="3390314"/>
            <a:ext cx="0" cy="68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4116242" y="3390314"/>
            <a:ext cx="0" cy="68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072606" y="3891073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751641" y="4668220"/>
            <a:ext cx="0" cy="68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999214" y="2559981"/>
            <a:ext cx="679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lion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25398" y="2550207"/>
            <a:ext cx="837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tiger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976392" y="2919053"/>
            <a:ext cx="837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697631" y="2917612"/>
            <a:ext cx="8372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600901" y="4968835"/>
            <a:ext cx="9781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V(lion)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927690" y="2684022"/>
            <a:ext cx="16024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V(tiger)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6516492" y="5323345"/>
            <a:ext cx="214310" cy="214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103796" y="3180199"/>
            <a:ext cx="214310" cy="214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043776" y="3941440"/>
            <a:ext cx="214310" cy="214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940163" y="3554846"/>
            <a:ext cx="12103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V(liger)</a:t>
            </a:r>
            <a:endParaRPr lang="zh-TW" altLang="en-US" sz="2400" dirty="0"/>
          </a:p>
        </p:txBody>
      </p:sp>
      <p:sp>
        <p:nvSpPr>
          <p:cNvPr id="21" name="橢圓 20"/>
          <p:cNvSpPr/>
          <p:nvPr/>
        </p:nvSpPr>
        <p:spPr>
          <a:xfrm>
            <a:off x="7320646" y="4204405"/>
            <a:ext cx="200884" cy="19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351546" y="4827758"/>
            <a:ext cx="2863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0.5V(tiger)+0.5V(lion)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412605" y="2809317"/>
            <a:ext cx="227033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Find the closest word vector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600901" y="5753642"/>
            <a:ext cx="443844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need off-the-shelf NN for ImageNet and word vector</a:t>
            </a:r>
            <a:endParaRPr lang="zh-TW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768475" y="1437005"/>
            <a:ext cx="91027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Zero-Shot Learning by Convex Combination of Semantic Embeddings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Mohammad Norouzi, Tomas Mikolov, Samy Bengio, Yoram Singer, Jonathon Shlens, Andrea Frome, Greg S. Corrado, Jeffrey Dean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831"/>
            <a:ext cx="9144000" cy="59597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202949" y="6294568"/>
            <a:ext cx="38741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https://arxiv.org/pdf/1312.5650v3.pdf</a:t>
            </a:r>
          </a:p>
        </p:txBody>
      </p:sp>
      <p:sp>
        <p:nvSpPr>
          <p:cNvPr id="2" name="矩形 1"/>
          <p:cNvSpPr/>
          <p:nvPr/>
        </p:nvSpPr>
        <p:spPr>
          <a:xfrm>
            <a:off x="1552136" y="1274885"/>
            <a:ext cx="2152357" cy="205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52136" y="3390497"/>
            <a:ext cx="2152357" cy="29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32629" y="1345223"/>
            <a:ext cx="1800663" cy="23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3829" y="1345223"/>
            <a:ext cx="1800663" cy="23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89050" y="1344371"/>
            <a:ext cx="2678950" cy="23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602316" y="3742189"/>
            <a:ext cx="2102177" cy="210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577225" y="5852160"/>
            <a:ext cx="2102177" cy="30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82809" y="3894405"/>
            <a:ext cx="1750483" cy="209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738918" y="3795932"/>
            <a:ext cx="2059273" cy="219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003817" y="3962400"/>
            <a:ext cx="2382829" cy="219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n-US" altLang="zh-TW" dirty="0"/>
              <a:t>Meta Learning</a:t>
            </a:r>
            <a:endParaRPr lang="zh-TW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5017135" y="1518285"/>
            <a:ext cx="4650740" cy="4220845"/>
            <a:chOff x="7901" y="2391"/>
            <a:chExt cx="7324" cy="6647"/>
          </a:xfrm>
        </p:grpSpPr>
        <p:grpSp>
          <p:nvGrpSpPr>
            <p:cNvPr id="34" name="组合 33"/>
            <p:cNvGrpSpPr/>
            <p:nvPr/>
          </p:nvGrpSpPr>
          <p:grpSpPr>
            <a:xfrm>
              <a:off x="7901" y="2391"/>
              <a:ext cx="7324" cy="6638"/>
              <a:chOff x="5160" y="2819"/>
              <a:chExt cx="2591" cy="378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160" y="2819"/>
                <a:ext cx="2546" cy="36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60" y="3998"/>
                <a:ext cx="2546" cy="3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181" y="5123"/>
                <a:ext cx="2546" cy="32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204" y="6278"/>
                <a:ext cx="2546" cy="32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向右箭號 12"/>
              <p:cNvSpPr/>
              <p:nvPr/>
            </p:nvSpPr>
            <p:spPr>
              <a:xfrm rot="5400000">
                <a:off x="6171" y="4398"/>
                <a:ext cx="566" cy="65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向右箭號 17"/>
              <p:cNvSpPr/>
              <p:nvPr/>
            </p:nvSpPr>
            <p:spPr>
              <a:xfrm rot="5400000">
                <a:off x="6150" y="3297"/>
                <a:ext cx="566" cy="65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向右箭號 13"/>
              <p:cNvSpPr/>
              <p:nvPr/>
            </p:nvSpPr>
            <p:spPr>
              <a:xfrm rot="5400000">
                <a:off x="6173" y="5541"/>
                <a:ext cx="566" cy="65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9686" y="2391"/>
              <a:ext cx="444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Machine Learning 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970" y="4486"/>
              <a:ext cx="49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Deep Learning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818" y="6423"/>
              <a:ext cx="628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Deep Reinforcement Learning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744" y="8458"/>
              <a:ext cx="53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Deep Meta Learning</a:t>
              </a:r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38200" y="2169811"/>
            <a:ext cx="3676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What is Meta Learning?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Faster</a:t>
            </a:r>
          </a:p>
          <a:p>
            <a:r>
              <a:rPr lang="en-US" altLang="zh-CN" sz="2400" dirty="0"/>
              <a:t>M</a:t>
            </a:r>
            <a:r>
              <a:rPr lang="en-US" altLang="zh-CN" sz="2400" dirty="0" smtClean="0"/>
              <a:t>ore flexible</a:t>
            </a:r>
          </a:p>
          <a:p>
            <a:r>
              <a:rPr lang="en-US" altLang="zh-CN" sz="2400" dirty="0" smtClean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autonomous</a:t>
            </a:r>
            <a:endParaRPr lang="en-US" altLang="zh-CN" sz="2400" dirty="0" smtClean="0"/>
          </a:p>
          <a:p>
            <a:r>
              <a:rPr lang="en-US" altLang="zh-CN" sz="2400" dirty="0" smtClean="0"/>
              <a:t>Less dependence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data</a:t>
            </a:r>
            <a:endParaRPr lang="en-US" altLang="zh-CN" sz="2400" dirty="0"/>
          </a:p>
          <a:p>
            <a:r>
              <a:rPr lang="en-US" altLang="zh-CN" sz="2400" dirty="0" smtClean="0"/>
              <a:t>Use previous knowledge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 Shift in Zero-shot Learning</a:t>
            </a:r>
            <a:endParaRPr lang="zh-TW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658610" y="1885950"/>
            <a:ext cx="3379470" cy="2181225"/>
            <a:chOff x="2278" y="3447"/>
            <a:chExt cx="6954" cy="46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r="1620" b="7953"/>
            <a:stretch>
              <a:fillRect/>
            </a:stretch>
          </p:blipFill>
          <p:spPr>
            <a:xfrm>
              <a:off x="2278" y="3447"/>
              <a:ext cx="6955" cy="465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278" y="4616"/>
              <a:ext cx="970" cy="2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01115" y="1264285"/>
            <a:ext cx="3836035" cy="2802890"/>
            <a:chOff x="9457" y="2151"/>
            <a:chExt cx="7256" cy="625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7" y="2151"/>
              <a:ext cx="7257" cy="625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190" y="5106"/>
              <a:ext cx="1177" cy="18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068320" y="4180840"/>
            <a:ext cx="487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28305" y="4292600"/>
            <a:ext cx="640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x’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35705" y="5339080"/>
            <a:ext cx="3140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s:   ..., (tail:) 1, ...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30160" y="5339080"/>
            <a:ext cx="2499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The dimension of feature x is far more than semantic s</a:t>
            </a: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064000" y="4549140"/>
            <a:ext cx="416560" cy="7137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16255" y="4906010"/>
            <a:ext cx="272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When doing embedding, we lose features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1800860"/>
            <a:ext cx="6325870" cy="4104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37740"/>
            <a:ext cx="4700905" cy="772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1330" y="1522730"/>
            <a:ext cx="447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j-lt"/>
                <a:ea typeface="+mj-ea"/>
                <a:cs typeface="+mj-cs"/>
              </a:rPr>
              <a:t>ridge regression: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5760" y="427990"/>
            <a:ext cx="8925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+mj-lt"/>
                <a:ea typeface="+mj-ea"/>
                <a:cs typeface="+mj-cs"/>
              </a:rPr>
              <a:t>Semantic Auto-Encoder Model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4142740"/>
            <a:ext cx="5302885" cy="796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0695" y="3620770"/>
            <a:ext cx="447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j-lt"/>
                <a:ea typeface="+mj-ea"/>
                <a:cs typeface="+mj-cs"/>
              </a:rPr>
              <a:t>add auto-encoder: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489200" y="2997200"/>
            <a:ext cx="0" cy="589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669309" y="5975927"/>
            <a:ext cx="552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Semantic Autoencoder for Zero-Shot Learning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 to Deal With Domain Shift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Source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dirty="0"/>
              </a:p>
              <a:p>
                <a:r>
                  <a:rPr lang="en-US" altLang="zh-TW" dirty="0"/>
                  <a:t>Target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096000" y="1772070"/>
            <a:ext cx="2118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Training data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08552" y="2327274"/>
            <a:ext cx="2118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Testing data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33945" y="1845815"/>
            <a:ext cx="17987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Same task, mismatch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52" y="3265104"/>
            <a:ext cx="5222900" cy="301124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445606" y="3875013"/>
            <a:ext cx="17687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with label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4752" y="5042046"/>
            <a:ext cx="23464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without label</a:t>
            </a:r>
            <a:endParaRPr lang="zh-TW" altLang="en-US" sz="28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573848" y="2033680"/>
            <a:ext cx="5221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957750" y="2610455"/>
            <a:ext cx="11382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大括弧 13"/>
          <p:cNvSpPr/>
          <p:nvPr/>
        </p:nvSpPr>
        <p:spPr>
          <a:xfrm>
            <a:off x="8126912" y="1825625"/>
            <a:ext cx="321399" cy="1024869"/>
          </a:xfrm>
          <a:prstGeom prst="rightBrace">
            <a:avLst>
              <a:gd name="adj1" fmla="val 4784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43781" y="5941626"/>
            <a:ext cx="580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【</a:t>
            </a:r>
            <a:r>
              <a:rPr lang="en-US" altLang="zh-CN" b="1" dirty="0"/>
              <a:t>Adversarial Discriminative Domain Adaptation</a:t>
            </a:r>
            <a:endParaRPr lang="zh-CN" altLang="zh-CN" dirty="0"/>
          </a:p>
          <a:p>
            <a:r>
              <a:rPr lang="en-US" altLang="zh-CN" dirty="0"/>
              <a:t>Eric </a:t>
            </a:r>
            <a:r>
              <a:rPr lang="en-US" altLang="zh-CN" dirty="0" err="1"/>
              <a:t>Tzeng</a:t>
            </a:r>
            <a:r>
              <a:rPr lang="en-US" altLang="zh-CN" dirty="0"/>
              <a:t>, Judy Hoffman, Kate </a:t>
            </a:r>
            <a:r>
              <a:rPr lang="en-US" altLang="zh-CN" dirty="0" err="1"/>
              <a:t>Saenko</a:t>
            </a:r>
            <a:r>
              <a:rPr lang="en-US" altLang="zh-CN" dirty="0"/>
              <a:t>, Trevor Darrell</a:t>
            </a:r>
            <a:r>
              <a:rPr lang="zh-CN" altLang="zh-CN" dirty="0"/>
              <a:t>】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30687"/>
            <a:ext cx="9144000" cy="21870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1" y="3657985"/>
            <a:ext cx="5029199" cy="2973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480" y="4400286"/>
            <a:ext cx="2075021" cy="6996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966" y="3265166"/>
            <a:ext cx="2265966" cy="758194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7579814" y="4023360"/>
            <a:ext cx="1288415" cy="814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3"/>
          </p:cNvCxnSpPr>
          <p:nvPr/>
        </p:nvCxnSpPr>
        <p:spPr>
          <a:xfrm flipH="1" flipV="1">
            <a:off x="4381501" y="4750098"/>
            <a:ext cx="1070291" cy="267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4003481" y="5112277"/>
            <a:ext cx="786233" cy="514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4533901" y="5077404"/>
            <a:ext cx="1714500" cy="709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49" y="4807290"/>
            <a:ext cx="3028181" cy="18189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839119"/>
            <a:ext cx="4972050" cy="2162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39" y="3619169"/>
            <a:ext cx="2861310" cy="16915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723" y="3353483"/>
            <a:ext cx="3386677" cy="1295621"/>
          </a:xfrm>
          <a:prstGeom prst="rect">
            <a:avLst/>
          </a:prstGeom>
        </p:spPr>
      </p:pic>
      <p:sp>
        <p:nvSpPr>
          <p:cNvPr id="8" name="箭號: 向右 7"/>
          <p:cNvSpPr/>
          <p:nvPr/>
        </p:nvSpPr>
        <p:spPr>
          <a:xfrm rot="2380629">
            <a:off x="6473714" y="3350009"/>
            <a:ext cx="548077" cy="538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130516" y="1490369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Similar to GAN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384783" y="2027895"/>
            <a:ext cx="2800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Too easy to feature extractor ……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30" y="5191552"/>
            <a:ext cx="1120346" cy="11203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70" y="4169079"/>
            <a:ext cx="973890" cy="97389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841074" y="1627641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feature extractor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384783" y="3092821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Domain classifier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81665"/>
            <a:ext cx="4972050" cy="2162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4015186"/>
            <a:ext cx="3386677" cy="1295621"/>
          </a:xfrm>
          <a:prstGeom prst="rect">
            <a:avLst/>
          </a:prstGeom>
        </p:spPr>
      </p:pic>
      <p:sp>
        <p:nvSpPr>
          <p:cNvPr id="6" name="箭號: 向右 5"/>
          <p:cNvSpPr/>
          <p:nvPr/>
        </p:nvSpPr>
        <p:spPr>
          <a:xfrm rot="2380629">
            <a:off x="6545691" y="4011712"/>
            <a:ext cx="548077" cy="538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2668982"/>
            <a:ext cx="4124325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344434" y="4407705"/>
            <a:ext cx="3877162" cy="15684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Not only cheat the domain classifier, but satisfying label classifier at the same time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93881" y="6175001"/>
            <a:ext cx="805542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This is a big network, but different parts have different goals.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24700" y="1389289"/>
            <a:ext cx="29990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label classification accuracy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40336" y="5310807"/>
            <a:ext cx="29990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domain classification accuracy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96588" y="1506023"/>
            <a:ext cx="554374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label classification accuracy + minimize domain classification accuracy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09850" y="2350832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feature extractor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17863" y="3914034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Domain classifier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17863" y="2213900"/>
            <a:ext cx="2800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Label predictor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40336" y="3898749"/>
            <a:ext cx="3471041" cy="1412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40336" y="2301497"/>
            <a:ext cx="3539077" cy="14805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152650" y="2394365"/>
            <a:ext cx="4343400" cy="1735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2" grpId="0"/>
      <p:bldP spid="13" grpId="0"/>
      <p:bldP spid="16" grpId="0"/>
      <p:bldP spid="11" grpId="0" bldLvl="0" animBg="1"/>
      <p:bldP spid="17" grpId="0" bldLvl="0" animBg="1"/>
      <p:bldP spid="1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09" y="337416"/>
            <a:ext cx="10515600" cy="1325563"/>
          </a:xfrm>
        </p:spPr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87489"/>
            <a:ext cx="9144000" cy="38743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17294" y="5425616"/>
            <a:ext cx="84313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Yaroslav </a:t>
            </a:r>
            <a:r>
              <a:rPr lang="en-US" altLang="zh-TW" dirty="0" err="1"/>
              <a:t>Ganin</a:t>
            </a:r>
            <a:r>
              <a:rPr lang="en-US" altLang="zh-TW" dirty="0"/>
              <a:t>, Victor </a:t>
            </a:r>
            <a:r>
              <a:rPr lang="en-US" altLang="zh-TW" dirty="0" err="1"/>
              <a:t>Lempitsky</a:t>
            </a:r>
            <a:r>
              <a:rPr lang="en-US" altLang="zh-TW" dirty="0"/>
              <a:t>, Unsupervised Domain Adaptation by Backpropagation, ICML, 2015</a:t>
            </a:r>
          </a:p>
        </p:txBody>
      </p:sp>
      <p:sp>
        <p:nvSpPr>
          <p:cNvPr id="7" name="矩形 6"/>
          <p:cNvSpPr/>
          <p:nvPr/>
        </p:nvSpPr>
        <p:spPr>
          <a:xfrm>
            <a:off x="1917294" y="6071947"/>
            <a:ext cx="87507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Hana </a:t>
            </a:r>
            <a:r>
              <a:rPr lang="en-US" altLang="zh-TW" dirty="0" err="1"/>
              <a:t>Ajakan</a:t>
            </a:r>
            <a:r>
              <a:rPr lang="en-US" altLang="zh-TW" dirty="0"/>
              <a:t>, Pascal Germain, Hugo </a:t>
            </a:r>
            <a:r>
              <a:rPr lang="en-US" altLang="zh-TW" dirty="0" err="1"/>
              <a:t>Larochelle</a:t>
            </a:r>
            <a:r>
              <a:rPr lang="en-US" altLang="zh-TW" dirty="0"/>
              <a:t>, François </a:t>
            </a:r>
            <a:r>
              <a:rPr lang="en-US" altLang="zh-TW" dirty="0" err="1"/>
              <a:t>Laviolette</a:t>
            </a:r>
            <a:r>
              <a:rPr lang="en-US" altLang="zh-TW" dirty="0"/>
              <a:t>, Mario Marchand, Domain-Adversarial Training of Neural Networks, JMLR, 2016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843314" y="4409953"/>
            <a:ext cx="44835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Domain classifier fails in the end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843314" y="4839747"/>
            <a:ext cx="44835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should struggle ……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800577" y="3643533"/>
            <a:ext cx="970671" cy="808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428859"/>
            <a:ext cx="8940800" cy="1775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97" y="3204819"/>
            <a:ext cx="8819605" cy="20526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17294" y="5425616"/>
            <a:ext cx="84313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Yaroslav </a:t>
            </a:r>
            <a:r>
              <a:rPr lang="en-US" altLang="zh-TW" dirty="0" err="1"/>
              <a:t>Ganin</a:t>
            </a:r>
            <a:r>
              <a:rPr lang="en-US" altLang="zh-TW" dirty="0"/>
              <a:t>, Victor </a:t>
            </a:r>
            <a:r>
              <a:rPr lang="en-US" altLang="zh-TW" dirty="0" err="1"/>
              <a:t>Lempitsky</a:t>
            </a:r>
            <a:r>
              <a:rPr lang="en-US" altLang="zh-TW" dirty="0"/>
              <a:t>, Unsupervised Domain Adaptation by Backpropagation, ICML, 2015</a:t>
            </a:r>
          </a:p>
        </p:txBody>
      </p:sp>
      <p:sp>
        <p:nvSpPr>
          <p:cNvPr id="7" name="矩形 6"/>
          <p:cNvSpPr/>
          <p:nvPr/>
        </p:nvSpPr>
        <p:spPr>
          <a:xfrm>
            <a:off x="1917294" y="6071947"/>
            <a:ext cx="87507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Hana </a:t>
            </a:r>
            <a:r>
              <a:rPr lang="en-US" altLang="zh-TW" dirty="0" err="1"/>
              <a:t>Ajakan</a:t>
            </a:r>
            <a:r>
              <a:rPr lang="en-US" altLang="zh-TW" dirty="0"/>
              <a:t>, Pascal Germain, Hugo </a:t>
            </a:r>
            <a:r>
              <a:rPr lang="en-US" altLang="zh-TW" dirty="0" err="1"/>
              <a:t>Larochelle</a:t>
            </a:r>
            <a:r>
              <a:rPr lang="en-US" altLang="zh-TW" dirty="0"/>
              <a:t>, François </a:t>
            </a:r>
            <a:r>
              <a:rPr lang="en-US" altLang="zh-TW" dirty="0" err="1"/>
              <a:t>Laviolette</a:t>
            </a:r>
            <a:r>
              <a:rPr lang="en-US" altLang="zh-TW" dirty="0"/>
              <a:t>, Mario Marchand, Domain-Adversarial Training of Neural Networks, JMLR, 2016 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12671" y="2092325"/>
            <a:ext cx="2754747" cy="2008620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dirty="0" smtClean="0"/>
              <a:t>Thanks!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501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n-US" altLang="zh-TW" dirty="0"/>
              <a:t>Why Meta Learning?</a:t>
            </a:r>
            <a:endParaRPr lang="zh-TW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85" y="1470025"/>
            <a:ext cx="9281795" cy="489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n-US" altLang="zh-TW" dirty="0"/>
              <a:t>Different Accesses to Meta Learning</a:t>
            </a:r>
            <a:endParaRPr lang="zh-TW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5" y="1680845"/>
            <a:ext cx="9989185" cy="274701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007360" y="5094605"/>
            <a:ext cx="69894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b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Santoro, Adam, Bartunov, Sergey, Botvinick, Matthew, Wierstra, Daan, and Lillicrap, Timothy. </a:t>
            </a:r>
          </a:p>
          <a:p>
            <a:pPr marL="0" indent="0" algn="l"/>
            <a:r>
              <a:rPr lang="en-US" b="1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Meta-learning with memory-augmented neural networks</a:t>
            </a:r>
            <a:r>
              <a:rPr lang="en-US" b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. 2016</a:t>
            </a:r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9476509" y="858982"/>
            <a:ext cx="16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Memory replay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1325563"/>
          </a:xfrm>
        </p:spPr>
        <p:txBody>
          <a:bodyPr/>
          <a:lstStyle/>
          <a:p>
            <a:r>
              <a:rPr lang="en-US" altLang="zh-TW" dirty="0"/>
              <a:t>Different Accesses to Meta Learning</a:t>
            </a:r>
            <a:endParaRPr lang="zh-TW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2839720" y="5610860"/>
            <a:ext cx="65125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b="0" dirty="0" err="1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Vinyals</a:t>
            </a:r>
            <a:r>
              <a:rPr lang="en-US" b="0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, </a:t>
            </a:r>
            <a:r>
              <a:rPr lang="en-US" b="0" dirty="0" err="1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Oriol</a:t>
            </a:r>
            <a:r>
              <a:rPr lang="en-US" b="0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, Blundell, Charles, </a:t>
            </a:r>
            <a:r>
              <a:rPr lang="en-US" b="0" dirty="0" err="1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Lillicrap</a:t>
            </a:r>
            <a:r>
              <a:rPr lang="en-US" b="0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, Tim, </a:t>
            </a:r>
            <a:r>
              <a:rPr lang="en-US" b="0" dirty="0" err="1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Wierstra</a:t>
            </a:r>
            <a:r>
              <a:rPr lang="en-US" b="0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, </a:t>
            </a:r>
            <a:r>
              <a:rPr lang="en-US" b="0" dirty="0" err="1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Daan</a:t>
            </a:r>
            <a:r>
              <a:rPr lang="en-US" b="0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, et al. </a:t>
            </a:r>
            <a:r>
              <a:rPr lang="en-US" b="1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Matching networks for one shot learning</a:t>
            </a:r>
            <a:r>
              <a:rPr lang="en-US" b="0" dirty="0">
                <a:solidFill>
                  <a:srgbClr val="4F4F4F"/>
                </a:solidFill>
                <a:latin typeface="Arial" panose="020B0604020202020204" pitchFamily="34" charset="0"/>
                <a:cs typeface="宋体" charset="0"/>
              </a:rPr>
              <a:t>. 2016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407160"/>
            <a:ext cx="6471920" cy="404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873375"/>
            <a:ext cx="2252345" cy="827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044873" y="1655247"/>
            <a:ext cx="209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Feature extracting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4805"/>
            <a:ext cx="10515600" cy="1325563"/>
          </a:xfrm>
        </p:spPr>
        <p:txBody>
          <a:bodyPr/>
          <a:lstStyle/>
          <a:p>
            <a:r>
              <a:rPr lang="en-US" altLang="zh-TW" dirty="0"/>
              <a:t>One-Shot Learning</a:t>
            </a:r>
            <a:endParaRPr lang="zh-TW" altLang="en-US" dirty="0"/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2863850"/>
            <a:ext cx="3540760" cy="1637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3"/>
          <a:srcRect r="470" b="7596"/>
          <a:stretch>
            <a:fillRect/>
          </a:stretch>
        </p:blipFill>
        <p:spPr>
          <a:xfrm>
            <a:off x="1984375" y="1828165"/>
            <a:ext cx="7756525" cy="3709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90812" r="66"/>
          <a:stretch>
            <a:fillRect/>
          </a:stretch>
        </p:blipFill>
        <p:spPr>
          <a:xfrm>
            <a:off x="1984375" y="5537835"/>
            <a:ext cx="7748905" cy="367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65" y="1419225"/>
            <a:ext cx="6634480" cy="5219065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4480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Low-Shot Learning from Imaginary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Source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dirty="0"/>
              </a:p>
              <a:p>
                <a:r>
                  <a:rPr lang="en-US" altLang="zh-TW" dirty="0"/>
                  <a:t>Target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4" name="右大括弧 3"/>
          <p:cNvSpPr/>
          <p:nvPr/>
        </p:nvSpPr>
        <p:spPr>
          <a:xfrm>
            <a:off x="8044153" y="1868486"/>
            <a:ext cx="407963" cy="9175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644779" y="1850219"/>
            <a:ext cx="1513449" cy="953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Different tasks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49027" y="5177898"/>
            <a:ext cx="7446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 speech recognition, we can not have all possible words in the source (training) data.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096000" y="1772070"/>
            <a:ext cx="2118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Training data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08552" y="2327274"/>
            <a:ext cx="2118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Testing data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5573848" y="2033680"/>
            <a:ext cx="5221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957750" y="2610455"/>
            <a:ext cx="11382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822" y="3534781"/>
            <a:ext cx="869096" cy="1131421"/>
          </a:xfrm>
          <a:prstGeom prst="rect">
            <a:avLst/>
          </a:prstGeom>
        </p:spPr>
      </p:pic>
      <p:pic>
        <p:nvPicPr>
          <p:cNvPr id="12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07" y="3509437"/>
            <a:ext cx="1464517" cy="9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034359" y="4706849"/>
            <a:ext cx="79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804943" y="4601530"/>
            <a:ext cx="7980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64586" y="3613788"/>
                <a:ext cx="5802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586" y="3613788"/>
                <a:ext cx="58022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14737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60427" y="4488588"/>
                <a:ext cx="586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427" y="4488588"/>
                <a:ext cx="58644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125" t="-10526" r="-1562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469984" y="3578522"/>
            <a:ext cx="91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465587" y="4408142"/>
            <a:ext cx="91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015826" y="3640077"/>
                <a:ext cx="5562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26" y="3640077"/>
                <a:ext cx="556246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3076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  <a:endParaRPr lang="zh-TW" altLang="en-US">
                  <a:noFill/>
                </a:endParaRPr>
              </a:p>
            </p:txBody>
          </p:sp>
        </mc:Fallback>
      </mc:AlternateContent>
      <p:pic>
        <p:nvPicPr>
          <p:cNvPr id="2050" name="Picture 2" descr="「草泥馬」的圖片搜尋結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17" y="3478421"/>
            <a:ext cx="1040395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coupon.com.tw/files/blog/227615/doc_1292379718484641763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615" y="3432455"/>
            <a:ext cx="1382743" cy="13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6888289" y="659321"/>
            <a:ext cx="360026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http://evchk.wikia.com/wiki/%E8%8D%89%E6%B3%A5%E9%A6%AC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Representing each class by its attributes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510607" y="3867443"/>
          <a:ext cx="370014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furry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 legs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tail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Dog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Fish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altLang="zh-TW" dirty="0"/>
                        <a:t>Chimp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523942" y="5785037"/>
            <a:ext cx="367352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sufficient attributes for one to one mapping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21509" y="4559118"/>
            <a:ext cx="9157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36119" y="3414510"/>
            <a:ext cx="14570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attributes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888838" y="4171127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sp>
        <p:nvSpPr>
          <p:cNvPr id="12" name="箭號: 向下 11"/>
          <p:cNvSpPr/>
          <p:nvPr/>
        </p:nvSpPr>
        <p:spPr>
          <a:xfrm flipH="1" flipV="1">
            <a:off x="4288472" y="4986895"/>
            <a:ext cx="558800" cy="446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923794" y="2347497"/>
            <a:ext cx="145440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Training</a:t>
            </a:r>
            <a:endParaRPr lang="zh-TW" altLang="en-US" sz="2800" b="1" i="1" u="sng" dirty="0"/>
          </a:p>
        </p:txBody>
      </p:sp>
      <p:pic>
        <p:nvPicPr>
          <p:cNvPr id="17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8" y="5524325"/>
            <a:ext cx="131827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179456" y="4165236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sp>
        <p:nvSpPr>
          <p:cNvPr id="20" name="箭號: 向下 19"/>
          <p:cNvSpPr/>
          <p:nvPr/>
        </p:nvSpPr>
        <p:spPr>
          <a:xfrm flipH="1" flipV="1">
            <a:off x="2579090" y="4981004"/>
            <a:ext cx="558800" cy="446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89" y="5524325"/>
            <a:ext cx="123280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V="1">
            <a:off x="2254789" y="3657600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2845790" y="3657600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3417290" y="3657600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93291" y="3303923"/>
            <a:ext cx="76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furry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483838" y="3301698"/>
            <a:ext cx="76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 legs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09921" y="3307611"/>
            <a:ext cx="76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tail</a:t>
            </a:r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3988914" y="3639466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4579915" y="3639466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5151415" y="3639466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627416" y="3285789"/>
            <a:ext cx="76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furry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217963" y="3283564"/>
            <a:ext cx="76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 legs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744046" y="3289477"/>
            <a:ext cx="76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tail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3791546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4412328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4983828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2025832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0" name="矩形 39"/>
          <p:cNvSpPr/>
          <p:nvPr/>
        </p:nvSpPr>
        <p:spPr>
          <a:xfrm>
            <a:off x="2646614" y="293296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1" name="矩形 40"/>
          <p:cNvSpPr/>
          <p:nvPr/>
        </p:nvSpPr>
        <p:spPr>
          <a:xfrm>
            <a:off x="3218114" y="293296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166269" y="2856147"/>
            <a:ext cx="236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Database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ldLvl="0" animBg="1"/>
      <p:bldP spid="12" grpId="0" bldLvl="0" animBg="1"/>
      <p:bldP spid="16" grpId="0"/>
      <p:bldP spid="18" grpId="0" bldLvl="0" animBg="1"/>
      <p:bldP spid="20" grpId="0" bldLvl="0" animBg="1"/>
      <p:bldP spid="24" grpId="0"/>
      <p:bldP spid="28" grpId="0"/>
      <p:bldP spid="29" grpId="0"/>
      <p:bldP spid="33" grpId="0"/>
      <p:bldP spid="34" grpId="0"/>
      <p:bldP spid="35" grpId="0"/>
      <p:bldP spid="27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3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790</Words>
  <Application>Microsoft Office PowerPoint</Application>
  <PresentationFormat>宽屏</PresentationFormat>
  <Paragraphs>272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新細明體</vt:lpstr>
      <vt:lpstr>宋体</vt:lpstr>
      <vt:lpstr>Arial</vt:lpstr>
      <vt:lpstr>Calibri</vt:lpstr>
      <vt:lpstr>Calibri Light</vt:lpstr>
      <vt:lpstr>Cambria Math</vt:lpstr>
      <vt:lpstr>Office 主题</vt:lpstr>
      <vt:lpstr>From Meta Learning  to Zero-Shot</vt:lpstr>
      <vt:lpstr>Meta Learning</vt:lpstr>
      <vt:lpstr>Why Meta Learning?</vt:lpstr>
      <vt:lpstr>Different Accesses to Meta Learning</vt:lpstr>
      <vt:lpstr>Different Accesses to Meta Learning</vt:lpstr>
      <vt:lpstr>One-Shot Learning</vt:lpstr>
      <vt:lpstr>Low-Shot Learning from Imaginary Data</vt:lpstr>
      <vt:lpstr>Zero-shot Learning</vt:lpstr>
      <vt:lpstr>Zero-shot Learning</vt:lpstr>
      <vt:lpstr>Zero-shot Learning</vt:lpstr>
      <vt:lpstr>Transfer Learning</vt:lpstr>
      <vt:lpstr>Transfer Learning</vt:lpstr>
      <vt:lpstr>Why?</vt:lpstr>
      <vt:lpstr>Zero-shot Learning</vt:lpstr>
      <vt:lpstr>Zero-shot Learning</vt:lpstr>
      <vt:lpstr>Zero-shot Learning</vt:lpstr>
      <vt:lpstr>Zero-shot Learning</vt:lpstr>
      <vt:lpstr>Zero-shot Learning</vt:lpstr>
      <vt:lpstr>PowerPoint 演示文稿</vt:lpstr>
      <vt:lpstr>Domain Shift in Zero-shot Learning</vt:lpstr>
      <vt:lpstr>PowerPoint 演示文稿</vt:lpstr>
      <vt:lpstr>Another Way to Deal With Domain Shift</vt:lpstr>
      <vt:lpstr>Domain-adversarial training</vt:lpstr>
      <vt:lpstr>Domain-adversarial training</vt:lpstr>
      <vt:lpstr>Domain-adversarial training</vt:lpstr>
      <vt:lpstr>Domain-adversarial training</vt:lpstr>
      <vt:lpstr>Domain-adversarial training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alan</dc:creator>
  <cp:lastModifiedBy>姜 修齐</cp:lastModifiedBy>
  <cp:revision>58</cp:revision>
  <dcterms:created xsi:type="dcterms:W3CDTF">2018-10-01T12:36:23Z</dcterms:created>
  <dcterms:modified xsi:type="dcterms:W3CDTF">2018-10-01T15:20:42Z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2052-10.1.0.6634</vt:lpwstr>
  </property>
</Properties>
</file>